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sldIdLst>
    <p:sldId id="256" r:id="rId2"/>
    <p:sldId id="291" r:id="rId3"/>
    <p:sldId id="326" r:id="rId4"/>
    <p:sldId id="371" r:id="rId5"/>
    <p:sldId id="327" r:id="rId6"/>
    <p:sldId id="336" r:id="rId7"/>
    <p:sldId id="372" r:id="rId8"/>
    <p:sldId id="337" r:id="rId9"/>
    <p:sldId id="373" r:id="rId10"/>
    <p:sldId id="374" r:id="rId11"/>
    <p:sldId id="338" r:id="rId12"/>
    <p:sldId id="339" r:id="rId13"/>
    <p:sldId id="375" r:id="rId14"/>
    <p:sldId id="340" r:id="rId15"/>
    <p:sldId id="341" r:id="rId16"/>
    <p:sldId id="342" r:id="rId17"/>
    <p:sldId id="344" r:id="rId18"/>
    <p:sldId id="343" r:id="rId19"/>
    <p:sldId id="345" r:id="rId20"/>
    <p:sldId id="346" r:id="rId21"/>
    <p:sldId id="370" r:id="rId22"/>
    <p:sldId id="305" r:id="rId23"/>
    <p:sldId id="311" r:id="rId24"/>
    <p:sldId id="313" r:id="rId25"/>
    <p:sldId id="314" r:id="rId26"/>
    <p:sldId id="377" r:id="rId27"/>
    <p:sldId id="376" r:id="rId28"/>
    <p:sldId id="315" r:id="rId29"/>
    <p:sldId id="368" r:id="rId30"/>
    <p:sldId id="316" r:id="rId31"/>
    <p:sldId id="317" r:id="rId32"/>
    <p:sldId id="318" r:id="rId33"/>
    <p:sldId id="378" r:id="rId34"/>
    <p:sldId id="319" r:id="rId35"/>
    <p:sldId id="320" r:id="rId36"/>
    <p:sldId id="321" r:id="rId37"/>
    <p:sldId id="379" r:id="rId38"/>
    <p:sldId id="369" r:id="rId39"/>
    <p:sldId id="322" r:id="rId40"/>
    <p:sldId id="380" r:id="rId41"/>
    <p:sldId id="323" r:id="rId42"/>
    <p:sldId id="324" r:id="rId43"/>
    <p:sldId id="325" r:id="rId44"/>
    <p:sldId id="347" r:id="rId45"/>
    <p:sldId id="306" r:id="rId46"/>
    <p:sldId id="312" r:id="rId47"/>
    <p:sldId id="348" r:id="rId48"/>
    <p:sldId id="381" r:id="rId49"/>
    <p:sldId id="350" r:id="rId50"/>
    <p:sldId id="349" r:id="rId51"/>
    <p:sldId id="351" r:id="rId52"/>
    <p:sldId id="352" r:id="rId53"/>
    <p:sldId id="353" r:id="rId54"/>
    <p:sldId id="354" r:id="rId55"/>
    <p:sldId id="355" r:id="rId56"/>
    <p:sldId id="356" r:id="rId57"/>
    <p:sldId id="357" r:id="rId58"/>
    <p:sldId id="358" r:id="rId59"/>
    <p:sldId id="359" r:id="rId60"/>
    <p:sldId id="360" r:id="rId61"/>
    <p:sldId id="361" r:id="rId62"/>
    <p:sldId id="362" r:id="rId63"/>
    <p:sldId id="363" r:id="rId64"/>
    <p:sldId id="364" r:id="rId65"/>
    <p:sldId id="365" r:id="rId6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CCFF"/>
    <a:srgbClr val="FF99FF"/>
    <a:srgbClr val="CC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54" autoAdjust="0"/>
    <p:restoredTop sz="94660"/>
  </p:normalViewPr>
  <p:slideViewPr>
    <p:cSldViewPr>
      <p:cViewPr varScale="1">
        <p:scale>
          <a:sx n="99" d="100"/>
          <a:sy n="99" d="100"/>
        </p:scale>
        <p:origin x="-19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228600" y="2889250"/>
            <a:ext cx="8610600" cy="201613"/>
            <a:chOff x="144" y="1680"/>
            <a:chExt cx="5424" cy="144"/>
          </a:xfrm>
        </p:grpSpPr>
        <p:sp>
          <p:nvSpPr>
            <p:cNvPr id="5" name="Rectangle 8"/>
            <p:cNvSpPr>
              <a:spLocks noChangeArrowheads="1"/>
            </p:cNvSpPr>
            <p:nvPr userDrawn="1"/>
          </p:nvSpPr>
          <p:spPr bwMode="auto">
            <a:xfrm>
              <a:off x="144" y="1680"/>
              <a:ext cx="1808" cy="144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6" name="Rectangle 9"/>
            <p:cNvSpPr>
              <a:spLocks noChangeArrowheads="1"/>
            </p:cNvSpPr>
            <p:nvPr userDrawn="1"/>
          </p:nvSpPr>
          <p:spPr bwMode="auto">
            <a:xfrm>
              <a:off x="1952" y="1680"/>
              <a:ext cx="1808" cy="144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7" name="Rectangle 10"/>
            <p:cNvSpPr>
              <a:spLocks noChangeArrowheads="1"/>
            </p:cNvSpPr>
            <p:nvPr userDrawn="1"/>
          </p:nvSpPr>
          <p:spPr bwMode="auto">
            <a:xfrm>
              <a:off x="3760" y="1680"/>
              <a:ext cx="1808" cy="144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/>
            </a:p>
          </p:txBody>
        </p:sp>
      </p:grpSp>
      <p:sp>
        <p:nvSpPr>
          <p:cNvPr id="512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E6BFD4-97C7-42F5-83A8-3092F3357C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9DF8B8-8CFA-41CC-8D57-2321890A79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F43FD8-1F11-401E-93BA-2CA1668117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E38934-D15E-4CA7-B6F1-C720F0EBF5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A461E7-8C00-4F7F-A087-E98E475288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8150AA-9399-466B-B21E-67251D847A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F44287-A37C-4285-A489-C46CEEC699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9E09B-8F03-4164-ABEE-407F10AD9A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E0D211-F5AB-4819-A800-DDA5AD69E1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DFE56B-C6C2-42D4-A94A-273772DABB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B664CD-4B9D-4E14-AE5D-F154ED18FA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66F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pPr>
              <a:defRPr/>
            </a:pPr>
            <a:fld id="{14902730-0F42-4D9B-919A-C93C7239CD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0183" name="Rectangle 7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2400">
              <a:latin typeface="Times New Roman" pitchFamily="18" charset="0"/>
            </a:endParaRPr>
          </a:p>
        </p:txBody>
      </p:sp>
      <p:sp>
        <p:nvSpPr>
          <p:cNvPr id="50184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en-US"/>
          </a:p>
        </p:txBody>
      </p:sp>
      <p:sp>
        <p:nvSpPr>
          <p:cNvPr id="50185" name="Rectangle 9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2400">
              <a:latin typeface="Times New Roman" pitchFamily="18" charset="0"/>
            </a:endParaRPr>
          </a:p>
        </p:txBody>
      </p:sp>
      <p:sp>
        <p:nvSpPr>
          <p:cNvPr id="50186" name="Rectangle 10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7" r:id="rId2"/>
    <p:sldLayoutId id="2147483696" r:id="rId3"/>
    <p:sldLayoutId id="2147483695" r:id="rId4"/>
    <p:sldLayoutId id="2147483694" r:id="rId5"/>
    <p:sldLayoutId id="2147483693" r:id="rId6"/>
    <p:sldLayoutId id="2147483692" r:id="rId7"/>
    <p:sldLayoutId id="2147483691" r:id="rId8"/>
    <p:sldLayoutId id="2147483690" r:id="rId9"/>
    <p:sldLayoutId id="2147483689" r:id="rId10"/>
    <p:sldLayoutId id="2147483688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s://www.google.com/imgres?imgurl&amp;imgrefurl=http://www.lowsaltlowfat.com/HOS.htm&amp;h=0&amp;w=0&amp;tbnid=qAzdXYNvqP1fwM&amp;tbnh=248&amp;tbnw=204&amp;zoom=1&amp;docid=2g9cmSqi6fhEzM&amp;ei=ISMjU5jJAYzr0QGOzoDYCQ&amp;ved=0CAUQsCUoAQ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NwOYLV-L7pc" TargetMode="External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ITB\Opportunity%20Cost%20Definition%20and%20Real%20World%20Examples.mp4" TargetMode="Externa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google.com/url?sa=i&amp;rct=j&amp;q=&amp;esrc=s&amp;frm=1&amp;source=images&amp;cd=&amp;cad=rja&amp;uact=8&amp;docid=SRm5QziINSr8-M&amp;tbnid=-H_R2d6sP2nJYM:&amp;ved=0CAYQjRw&amp;url=http://philconsumerforum.com/&amp;ei=cx0jU7uWMI3I0AH7-YDIAg&amp;bvm=bv.62922401,d.dmQ&amp;psig=AFQjCNFLq7fG91DQlhtSB3dfhuir2f8owA&amp;ust=1394895856958769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8.png"/><Relationship Id="rId4" Type="http://schemas.openxmlformats.org/officeDocument/2006/relationships/hyperlink" Target="http://www.youtube.com/watch?v=vtx3UAEm3O0" TargetMode="Externa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google.com/url?sa=i&amp;rct=j&amp;q=&amp;esrc=s&amp;frm=1&amp;source=images&amp;cd=&amp;cad=rja&amp;uact=8&amp;docid=yOgaN4fU3MSIzM&amp;tbnid=QD5YzTpQ9I3XLM:&amp;ved=0CAYQjRw&amp;url=http://thecoolconsumer.com/&amp;ei=eB8jU_nGA-TC0gGn-IDwBA&amp;bvm=bv.62922401,d.dmQ&amp;psig=AFQjCNFLq7fG91DQlhtSB3dfhuir2f8owA&amp;ust=1394895856958769" TargetMode="Externa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hyperlink" Target="http://www.usa.gov/topics/consumer.shtml" TargetMode="Externa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hyperlink" Target="http://smartgridcustomereducation.com/" TargetMode="Externa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ul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gif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tccomplaintassistant.gov/#crnt&amp;panel1-1" TargetMode="External"/><Relationship Id="rId2" Type="http://schemas.openxmlformats.org/officeDocument/2006/relationships/image" Target="../media/image60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gif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304800"/>
            <a:ext cx="7924800" cy="1289050"/>
          </a:xfrm>
        </p:spPr>
        <p:txBody>
          <a:bodyPr/>
          <a:lstStyle/>
          <a:p>
            <a:pPr eaLnBrk="1" hangingPunct="1"/>
            <a:r>
              <a:rPr lang="en-US" sz="6600" b="1" dirty="0" smtClean="0">
                <a:latin typeface="Berlin Sans FB" pitchFamily="34" charset="0"/>
              </a:rPr>
              <a:t>Intro to Business </a:t>
            </a: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429000"/>
            <a:ext cx="8153400" cy="3048000"/>
          </a:xfrm>
        </p:spPr>
        <p:txBody>
          <a:bodyPr/>
          <a:lstStyle/>
          <a:p>
            <a:pPr eaLnBrk="1" hangingPunct="1"/>
            <a:r>
              <a:rPr lang="en-US" sz="2800" b="1" dirty="0" smtClean="0"/>
              <a:t>Unit Seven </a:t>
            </a:r>
            <a:endParaRPr lang="en-US" sz="2800" b="1" dirty="0"/>
          </a:p>
          <a:p>
            <a:pPr eaLnBrk="1" hangingPunct="1"/>
            <a:r>
              <a:rPr lang="en-US" sz="2800" b="1" dirty="0" smtClean="0"/>
              <a:t>Consumers in the Economy </a:t>
            </a:r>
            <a:endParaRPr lang="en-US" sz="2800" b="1" dirty="0"/>
          </a:p>
          <a:p>
            <a:pPr eaLnBrk="1" hangingPunct="1"/>
            <a:endParaRPr lang="en-US" sz="2800" b="1" dirty="0"/>
          </a:p>
          <a:p>
            <a:pPr eaLnBrk="1" hangingPunct="1"/>
            <a:r>
              <a:rPr lang="en-US" sz="2800" b="1" dirty="0">
                <a:solidFill>
                  <a:srgbClr val="00B0F0"/>
                </a:solidFill>
              </a:rPr>
              <a:t>Chapter </a:t>
            </a:r>
            <a:r>
              <a:rPr lang="en-US" sz="2800" b="1" dirty="0" smtClean="0">
                <a:solidFill>
                  <a:srgbClr val="00B0F0"/>
                </a:solidFill>
              </a:rPr>
              <a:t>22</a:t>
            </a:r>
            <a:endParaRPr lang="en-US" sz="2800" b="1" dirty="0">
              <a:solidFill>
                <a:srgbClr val="00B0F0"/>
              </a:solidFill>
            </a:endParaRPr>
          </a:p>
          <a:p>
            <a:pPr eaLnBrk="1" hangingPunct="1"/>
            <a:r>
              <a:rPr lang="en-US" sz="2800" b="1" dirty="0" smtClean="0"/>
              <a:t>The </a:t>
            </a:r>
            <a:r>
              <a:rPr lang="en-US" sz="2800" b="1" smtClean="0"/>
              <a:t>Informed Consumer</a:t>
            </a:r>
            <a:endParaRPr lang="en-US" sz="2800" b="1" dirty="0" smtClean="0"/>
          </a:p>
        </p:txBody>
      </p:sp>
      <p:pic>
        <p:nvPicPr>
          <p:cNvPr id="6" name="Picture 5" descr="IntroToBusiness_Boo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076573">
            <a:off x="615415" y="1716266"/>
            <a:ext cx="1699526" cy="22159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Print Publishers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30725"/>
          </a:xfrm>
        </p:spPr>
        <p:txBody>
          <a:bodyPr/>
          <a:lstStyle/>
          <a:p>
            <a:r>
              <a:rPr lang="en-US" sz="2400" dirty="0" smtClean="0"/>
              <a:t>Financial Information for Consumers</a:t>
            </a:r>
          </a:p>
          <a:p>
            <a:pPr lvl="1"/>
            <a:r>
              <a:rPr lang="en-US" sz="2000" dirty="0" smtClean="0"/>
              <a:t>Money</a:t>
            </a:r>
          </a:p>
          <a:p>
            <a:pPr lvl="1"/>
            <a:r>
              <a:rPr lang="en-US" sz="2000" dirty="0" smtClean="0"/>
              <a:t>Kiplinger’s Personal Finance</a:t>
            </a:r>
          </a:p>
          <a:p>
            <a:pPr lvl="1"/>
            <a:r>
              <a:rPr lang="en-US" sz="2000" dirty="0" smtClean="0"/>
              <a:t>Fortune</a:t>
            </a:r>
          </a:p>
          <a:p>
            <a:pPr lvl="1"/>
            <a:r>
              <a:rPr lang="en-US" sz="2000" dirty="0" smtClean="0"/>
              <a:t>The Wall Street Journal</a:t>
            </a:r>
          </a:p>
          <a:p>
            <a:pPr lvl="1"/>
            <a:endParaRPr lang="en-US" sz="2000" dirty="0" smtClean="0"/>
          </a:p>
          <a:p>
            <a:pPr lvl="1"/>
            <a:r>
              <a:rPr lang="en-US" sz="2000" dirty="0" smtClean="0"/>
              <a:t>Evaluate and report on performances of investments </a:t>
            </a:r>
            <a:br>
              <a:rPr lang="en-US" sz="2000" dirty="0" smtClean="0"/>
            </a:br>
            <a:r>
              <a:rPr lang="en-US" sz="2000" dirty="0" smtClean="0"/>
              <a:t>(stocks, bonds, mutual funds, real estate, art, coins, etc.)</a:t>
            </a:r>
          </a:p>
          <a:p>
            <a:pPr lvl="1"/>
            <a:endParaRPr lang="en-US" sz="2000" dirty="0" smtClean="0"/>
          </a:p>
          <a:p>
            <a:r>
              <a:rPr lang="en-US" sz="2400" dirty="0"/>
              <a:t>Specialty </a:t>
            </a:r>
            <a:r>
              <a:rPr lang="en-US" sz="2400" dirty="0" smtClean="0"/>
              <a:t>Magazines</a:t>
            </a:r>
          </a:p>
          <a:p>
            <a:pPr lvl="1"/>
            <a:r>
              <a:rPr lang="en-US" sz="2000" dirty="0" smtClean="0"/>
              <a:t>Help consumers understand  complex products</a:t>
            </a:r>
          </a:p>
          <a:p>
            <a:pPr lvl="1"/>
            <a:r>
              <a:rPr lang="en-US" sz="2000" dirty="0" smtClean="0"/>
              <a:t>Comparative ratings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273708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Broadcast Organizations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600" dirty="0" smtClean="0"/>
              <a:t>Like magazines and newspapers, radio and television also are sources of consumer info.</a:t>
            </a:r>
          </a:p>
          <a:p>
            <a:pPr lvl="3"/>
            <a:endParaRPr lang="en-US" sz="1600" dirty="0"/>
          </a:p>
          <a:p>
            <a:r>
              <a:rPr lang="en-US" sz="2600" dirty="0" smtClean="0"/>
              <a:t>Provide regular segments to inform public of safety, care, use, shopping tips, sales, etc.</a:t>
            </a:r>
          </a:p>
          <a:p>
            <a:pPr lvl="4"/>
            <a:endParaRPr lang="en-US" sz="1600" dirty="0" smtClean="0"/>
          </a:p>
          <a:p>
            <a:r>
              <a:rPr lang="en-US" sz="2600" dirty="0" smtClean="0"/>
              <a:t>Many broadcast talk shows are designed to help listeners with their consumer problems.</a:t>
            </a:r>
            <a:endParaRPr lang="en-US" sz="2600" dirty="0"/>
          </a:p>
        </p:txBody>
      </p:sp>
      <p:pic>
        <p:nvPicPr>
          <p:cNvPr id="7170" name="Picture 2" descr="http://cdn.abclocal.go.com/content/wpvi/images/cms/153637_800x4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4884963"/>
            <a:ext cx="3352800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 descr="data:image/jpeg;base64,/9j/4AAQSkZJRgABAQAAAQABAAD/2wCEAAkGBxQTEhUUEhQWFhUXFxgXGBgXGRgXFxQYFxYXFxoVFxcYHCggHBolHBcXITEiJSkrLi4uGB8zODQsNygtLisBCgoKDg0OGxAQGy0kHyQsLCwtLCwvMCwsLCwsLCwsLCwsLCwsLCwsLCwsLCwsLCwsLC4sLCwsLCwsLCwsLCwsLP/AABEIAKgBLAMBIgACEQEDEQH/xAAcAAABBQEBAQAAAAAAAAAAAAAGAAMEBQcBAgj/xABPEAACAQIEAgUIBAkJCAEFAAABAgMAEQQFEiEGMRNBUWFxByIygZGhsdEUQlLBFSNTY3JzkqKyFiUzYoKzwuHwJDRDVHSDk9LDJjZEZKT/xAAaAQACAwEBAAAAAAAAAAAAAAACAwABBAUG/8QAMREAAgIBAgQEBQQBBQAAAAAAAAECEQMSIQQxQVETInGBBWGRobEUI8HwMjRCYtHh/9oADAMBAAIRAxEAPwCk4Tw/QRoAt2PV1s3M79grUOH8Y6AMx37OQHgKBeGYtUmu2y+j3AbD27najiSLlbr93+vvrtaFppilJp2GmExgcd9R87yaLExtHKqsCLbi9C4eRbW2tft7b9lXuV56reY5GoGx9X+hWGfDyg9UByqXL6GF8ccBzYFmeMF4Odt2ZB2/1lHtFCqWZQR/rlX1fj40dLOoZDz7u+sS448npgZpcKQUYkhBbftFuYbvG21dHguNUvLk/v8AewjJjdWjOsQu4PbXVbf3fGp65bMwH4mUW53jb5V5bK5rj8TL+w/yrqpRT1JiGxjVXBNte1Sjlk35GX9hvlTUmWT2FoZf/G/yp6ypdQaPGqkG3tUlMvm2/Ey8vsN8qSZbNf8AoZf2H+VaIzg+qKI197VLw+NKjSw1p2Hq/RPVSGWTX/oZP2H+VdOWzfkZf2G+VHcO6IRMxydXBeL1jrHiPvFDs0BU2YWoxjwE4NxFKD+g3yrmOwoItMhja17spUEdtiNvEVmz8Liy7p7hxyNAXSqxxGWHmm49VM/g6T7B9o+dcWeFxdc/TcepJkOlU38GS/YPtHzpfguX7B9o+dDofYlohV2pv4Kl+wfaPnS/BE32D7V+dTRLsyal3INKp/4Hm+wfavzpfgeb8mfavzqeHLs/oTVHuQKVT/wPN+TPtX50vwPN9g+1fnVeHLs/oTVHuQK7U78DzfYPtX510ZRN9g+1fnV6JdmTUu5zLMHra59Ee/uq/Ata+wtt93vrzhMNoAWxt18vbzp9VtsRqHvHeL/CgcJPoy9S7nmIBtjck7A8wSTYAmvSXAsdx1E87V5tY9w5V1JRfTffY28amlrmi7QiajTtdgOynp3sCaj4Vb02C6lMlxR3399PtGLUlrjtTEiDTJ2CnI12rg9ndXsU9FGi5NBoUcrbcuv/AD8eyibBTKeV/XvQNleMIFzytuO7wt/rqq7yHMQzHq5eH1u6ss8XlKsIsQ2x8DQdiMSVdyD/AMQ+HV/rl1GiqZxY+BoPeXz5e3W1jvsRamcJHmDKVcgqyPikqAJeXLfmeXMcuuqvi2cSS3hKecyKOkOldkPmg6G+sw7L0NvjEVfxsqoW1adV7kX3NvEVYZakGIhs76laUKCtwGIhFwb8+2uV8Sx4oxlKD37IZlySlhepP1IhnmRZGeOICILruQSNRsoAEW/bflYjvtNjlm6Voejw+tVLkXvdBp8/aHYEtYXsSQ3ZenI8vwgkcFnDqoLHUblRyuesU5DgsGLOGkBlOzBmDOeq559XX2VwdTMCY1DmjmPpVjwrR6tGoXO9r7fid/Vc9Vr0yvFh0o30eDcyqboNuiYKT6O9+ywNWkWXYQAXaYAPYDU1g5PUO2551IbIcDpYMz2j1FhfddZ1MTYXNzvRJyGqyjj41PVhcOdr+iu3jtTq8bnrwmH/AGVsfA2q/HCWAOlbvuNSjUb2G97dnj20/FwbgQFALgP6ILc9r8j3Ci83calMG244tzwmH5XvoHL2U9ieL2jIDYPD3YbAIp3uV0nbmCpFWWfcI4SFRpZlfSzoGLG5TzrDe1722POgqI9MkaA3e0gZrcizNJqJ7LX8dXjVOUl1I3JdS+HHB68FAP7K/cPChzjjMBiMI0ojSP8AGBbJsBeFy23Vey3/AERXMDAiRCR+k84FtKqlgtwFfzmB3JIv3Go2fBPwc5j16en+vpB/oH6lJFq6HwuTfEpX3/DKtsqvJnlCYnFaZUDosTOQ3K91UX/aoo4n4RgGNwMaRqkczOH0batIDjfvFxfvrvkIy4v9NkAuREiL+k2pre5aOs+yxlkydnFnWYI/XYnDNcX8VrfkzuOWr6fwN07FL/JfByPJh/o0alFQllUAgSawCrDzrjQefaKpOC8rwWKRo/owMkARZHcf0jHUCws3ah6hzqVx/lePfMpBl4lOmGEydG4TmZNN7sL/AFqXkJhLSY0NzAiv46pb1dtYXPV2fPkDXmqiLw3gcFi8VMseGULHGAVYbFxKQWADHqsKl5Vw/hooJsQ8KvaWYWIDBVWVo1VQ2w5U35GItWPxo/qn++oj6H+acU3ZPiB//W1XlyOM3FN15epFG1ZWycJ4dcYloUs8Mt0KgpqRorOFOwNmYV3E8MwjGQAQxaGimuAi6SymMqbWsTZjvRljMMPwjhR2wYk/vQUzw1EMRHDL1xyYiJu7S7p/hWkfqJparfKvyXoXIy3hbLIpMyxETRoyqJdKlQVGmRQLDlsCaJ5+F4RjIh0EWhoZbgIuksrRENa1ibMwvVb5PY755iV/6j3SrR9wvEMRFDL1xviIj/ZkZP8AAK0cVmlGV30X3TBhFNe4DZflWGTByzyYeN+jkxJPmKSQkzgKCeVgAPVUfhHC4TGviGXCxgL0VlZV80FWBItsLkXoqyaRI8rxM0kYlRJsWWQ2s4E73XfaqPyXZhFiMxxRiiEMbwoRGLWUxkAkWFt9RNC5ycckt9utl6VaImW8LwnLdbQoZDFK2sr51wZNJv3AD2VzHcM4fRgIzEqtM8QZlFnYCEyONXPci3ro8wuF0kYPr+hlrd5Yr/iNCHlNM0eKy2HDC86jWg23caVANyBYgMPXQY805zq+dv7BOKSJh4awrs8Bw0Y0ojXCBTaQuBpYedcaDv3isVRdE7Lfldb9tmIvX0Nictkx2FYHpMHjEUEqrglW303KHzo2see435GvnZLic6vS679tzf30eGTcZb9i6pk6dtTW6h8e2pUEVh2GoLXBPjU2Gfq+Nb0tiDmq1cJrj1y+3xp0YlDhvb5V1R3151Ef650i9PjEoNJAkY03NrXuOw/fUfLsUFY6Sern6/nXcQNTNvY8r7af8qrIm0lh1+6kOO1Ahfhs4uLGqfpgXc3+uxFUU2LKnamMvzPdrnrPv2puFKHPqAxviznB+qP99LV9wpg2fAXT0lxRYdXKJAfcaoeK/wD8Y9uHB9s0taD5IoNWCf8AXv8A3cdeV4rnM62dXwcfYZmwLM4cWuEZf0rja/hSTLnKQLteMgtvytflWhw5f2AU+2EjT02RfEgfGufGEmclY2As+Fd1UAAWkB5/VBG576lDAOyzrYXf0T1kWtY+FFzy4dRdpEA7TsPbXTmOHWF5UkR1VGfzTqvpBNgBz9VMWGfVDIwXcocNlrLMst+UQjI7Lb3p3MY2ddtnRgyHvHwHMVS8GcaAqExjhpJGJB9G1zYqq2tYHsPqo3xKAHqosmJw5l7VsDfFWBOIgGkEvHvZfS0kedpP2gQCO2xHXQJBiOhSTRYuxNwCCNRXoxpt2kodu027K0bPBIY7wPpkQhtusdYI6/fy5Gs7z3Eh21SIqSm2poyNMljfUdN7Ptz2PdsLZ3TBe7IWMfRMZNyrKRYnzm20EG+19r9gNeuNYI0y1eivpZ1be1yWgkJJttevMuJLxxOLC/Tea7AghdICsW521Dvut+dzT/Ey6ssg7OkjB6x/QPffrro/CU3xUV6/gF7Ij8A59Bhcnxo6dUxMofo0uQ+0QVStu8k0UQccYQZfl7S4gPPA+HaVLlpdgY3Y9pAcsfChfL8DMiq088u4BWFNC6Vtt0jlTYkW80C47RVg0wtbQw7xK+r33X3VvyrFqadvfpXoMUmHD8V5bDJPjBjEcyxRr0akFvxWu2lRvc6+vlagLyM59h8PJjGxEqRdJoK6za/nSEgeGoVVZzh50Qyw4qUottaOE1xgm2sMq2ZLkAmwIvytvVWmLxR/47/u/KtPD8EsuOShbuu21FSnumEnkmzzD4bG4uTESrGjqQrNyb8aTt6t6JuHeIsFPhMThJcSsJaeZgzWAZHnMiuhOx26qzgYjFfl3/d+VQszzPFx2tO/7vyrRl+HTk3Jp9O3QFTrY2WbjXBvmkGmdOjiw8waQmyanaLSgY8zZDULyacV4eJMXHPPHGPpcrx6mA1I5vdb8xcH21hx4nxf5d/3flXP5T4v8u/7vyrA8ENLjT+3QZ5rvY0ngfOYIc5xE0sqpE3T6XJ806pQVse8US+TXjDCwx4qOedI/wDapXj1X85HN7juvf21j+RZzip8TDC2IkCySKhI03AY2JFxzozgwIZlX6TixqYLe8O1za/oVM7xytST3S7dClcQryLPcA+X4jC4jFLF0s2J5ekEkndlYbEbixoc4OxmEwGbnRideF6Fl6ZutmCtY6QOsEcqAFzjFdK6fSHIViL7b2a3ZUt8wxA5zvf1dnhRJRWpeapdNi6fyNZ/lphvw30vTr9H+idH0m+nXrDaeXOhzjHiuFs6w2KjbpIIejuyXPWxe3eL+6gg4zEG9p2It3fKuDF4j8s/u+VSGOEXdPlXQt2bw3F2XRyy4wYtWMkUadGNz+LLsLLbVqOu2/ZXztJLqxDMB6RLAdmpibH21PbFzj/jP7vlXmGFnbW7amta57Oyrx4lBOr3rnXQm97jzReaT19f+VNxC9h407iQyHSbWIuLG43prD10IciiZGm1q8jamxJam2kJpsUUPs1uXI+40ivYdu+o6uR1V6RieX3U1ECXFOQPHnUbDSc78uw0ma9xUSHFkSXbzgN7Das+WeiLl2ACTKuEDidzIYwRsLaj8RVVnHk6xkJLQFZ1vfzfMcf2WNj6jWicE5nDMv4tvOHpKdmHq7O+iWVQNya5j4ubfMpJmK8S5PiG+hqsMrMMJGHARjpfXISrG1gRfrrQPJvHJg8IUlhPSGV3CkqAAVQC5BP2eVqu58QByqFJi6z+DGW8h8+LlLGsdKkWE2Mnk2L6F+zH5vtb0veKgHBvfzdKjrbdnPtHOosmbqvM+rrPhVjg8SZOq3xo0lHkZefM8w4BFNyNbfafzj6hyFSbU40JFJRVOQSiRJsuid0d4o3ZGDIXUNpYdYvRDDiFlO4Af4+BqtC1xttxzG/spOSKmtw1scTCMkjeb23btudhQLxVCszBl0Xa+mwFyu/nm2+kKNVzzJAHLctXj+EgB4nvtvcc+21PS5HGFJVNIJ3W4PqJHMdg6uVczJglDcmlLkZDj3jRglywiDRlL/WZmaRntvszadueir2RlkwOGSzaVxkUTalKk2isdj1WavXFmE6O7KmrrtYE7BhYG2o2upC3Oymw2qry/EEYCFgNQ/CS6j2L0Skm9a/hsks8ZP5/hl1aC7FYa7sT1sT7TVFgswMmOxGFKIEiTUrDVr1KYr6jexB1t1bbUay4bc+JoJyfCMmdYoMLa4mdf6ykxbj2EeqtGOmpX2C0llicGOjlBGxilB7wY2oD4eR5VVVUsxHIAkn/ACrVMzgtDKeyKT+7aqXgDLgmAiYelKutz1nchV8ABy7Sa18Fxr4aMpJWVKFqimGQYj8mPDXHf2ar0NZ/gpWkECxt0rbKhFmJPKwNawNBkMV/PCCQi31SxW9/EVDzrBKRFIw3hmidW61BkVXHgQx27QK1r41ldqUVv6+3UFYlZkDcE4//AJaT9351V5XlM2IYpBGzsBqIHULgXN+8ivoQYWzcuR++s88mmCticePsFY/bK5/+MVgXFScW2MB7JeGMbh8RDM+FlKpLGSF0knzgLAauZO1aBBEVZW+j4rZgbdHH1G9v6WrPMWEZh6teIhT97V/hqZHhbMPEfGkZMjlTZKRjWVZBiZneaOB2jZ3sdhuG3G55irtsgxQbT0DG9zc2UAA2/pCdI9dFXBEWrBr+tn/vDVw5UMsRcBmDMqdbabaiPDamPPJNohmWZ5NLANUiEKSBqurC55AshIHrpZblU0y3iQlQbFiVVb9mpyBfuFaDnuDBw2IBGxhk9oUkH2gGveV4ILh4FHIQx+1kDMfEsSfXRfqXpvqToAB4dxRJUQOSACbW02N7ENfSeR5HqqFj8kxMC9JLGypcC5tYE7C9j11qSEEvEHBKlS6X3UsDpJHeL0Pcfw6cDJ+nH/FR4+LlqSpEAMOTa5vanmi6xUbDg7X66kG9vdXTi7RTPNOBLV2IV3VTUyhUy1wdvup/VTbU2JC2nk0gjrPwqomk9vwq3xdmH+tqpsRF31UlYpMk4DGOrh4yVkW1mG3tFaRlnFbyoBIPO6z1Gs6yTD6ix5f5DlRHgRauDlio5ZKPKw3yCl8bfrqFi8dYHeook2qDjSSLUFsGjmFzZVfXIGN+RG9h4VoHDOPimt0bhrcxyI8QdxWXrAbW6hy7qWBSSOVHjJVgQbjsvuPA0NvkFSNvmcVEtVdl0zyAM1WnVQ1QXM4DXl27eVRsdixEpdr2A6uZ7h30FS5tLipAq3842VBy9fb2kmrSspuinxbadVwRa/MdlbTFio7aHvc77Kx94FBeY4rD5bEGm/GzsDpQdZHZfkoP1j6uyo/HvE82GWHoGVDImvdQ2+3b1WNKyJTVBR2JXHXDZmj1RSMApuwW3K+7G4uNPP1UJZphpIcv0uQWOLN22/GA4cWZu/xvy51qWVM5hiMpvIY0LkCwLFQW26he9AvGqquH0x2IOMKhRvpPQ20AdVj1UPBwePiY1yIyz4OzgYqKzW6WOyuO3scdx+N6d4oyWSaIth3MeIRT0bjYkGxMZP2WKj1gUA4DB4uCVZoYJQy8wUfS461O3I/KtbyjGriIw6gg8mU7MjDmrDtBp3EQWOdxewaMCPEeKJaKfEzId0ZXO3YVJtWucEwAYHDgWsEt+8aHvKxwso/2xF22WYDsOyyW7uRrx5POBEdRiJXdkuejiDME2PpMAd977cqdllCeBNUnZVOwpgy1vpss31OgjiHedbu3s8z2monH148BO45qFI8Q6kfCizzFZY7gMQSFHOw5m3ZQ35UUtlmI8F/jFZISuav5BllhrSIrjkyhh4MAfvoa4NyzRPmDW9LE2H9ldX/yVecAS9Ll2FbmeiUHxUaT8KsMtwoVp7dcpJ8dK/5UOrZoqgI48m04nLo/tYkP+yVX/EaMmgrOPKLib51gY/sGI+tpL/cK1eaLzW8D8KKbpR9CUAnk1j1YEfrpv4zXc2S2a4Ifmp/gKkeSVL4D/vTfxVzPV/nnAj8zL76K/PL3JRO4lhthMQfzMn8BpzJob4eA/mo/7tak8YR2wOJP5l/4ae4bjvhMOfzMf8Aob8nuStgUyOO+Z48di4f3Kaj+VOO2Abvkj+NT+HFvm+Yj+rD8DTXliS2A/wC6n30yL/cXt+EStzJsHyFSVqBDNbenxiRXcxp0hbJKtS1VF6cHlSEl60RRRIL1zevCqaeVKYiiXK5G/Wd/8qhzSA+NSMbJstQpyKmoUWmU8h6/jRJhk2oXyQ3IA33NHGFw2wrgTX7kvVhtjBFNGO9WgwRrowRoaBshZdhRJJo5Htq5wWTefYjkbV4wmBGsMNmHWKJMIlvGhk6LW7J+HhCoAOquNTsfo0zKaQOoEOKMwvL0fUouf0j/AJW9tWPAuVKA+Itu/mp3AHzj4k7f2e+g7OJr4iW/2z7tq1DhuHThYB+aRj4sAx95NMyOo0BDd2YtxniWlzDElzfQ5jUfZRNgB7z4saKOP8tknhwMkaMwGHIOkXtqWIjbn20uKuBcQ2Kmmis6yPrA3BFwLg+u/ZRfHlEzYbCpsrJEquD1EKgt7jSpWlcS2TcLncJhWTVa6+gdnBA3UrzBFZ3m05fDI1rE5mGIBuLmME2PZvRNmPDGICkqVfb0QSG9V+dCGKe2BjJ2tmIvfqtCt70PDSk86tVz/BdvqbVGmw8B8KybgPMnXOsbBcmOR5Gt1BlbmPbWvwjzVPcPhWScHZHiEz7ESPE4j1THWR5pDHax66qFVK+w7oHfGsQ+gYq4uOgkPsUke+qzyVi+V4c/1T/EauOPGC5djCfyEnvWw+NVfkjF8qw/g38Rqr8nuXWxUox/lEy32GEG3VzvU7ytrbK8R/Y/jWuR5TN+H2n6Nuh+jBdf1b25U75YxbKZ/GP+8WiT80fYut0V3kWk1ZaqnnHI6+AJ1D3EUZYSLzpf1n+BKz/yEz/isRH2Mj+0W+6tQSLTqPadXuA+6hyrTNoBHztxZi9fEK9i4iJB/ZKj43rfcVH5j/ot8DXzXhp+lzUSc9WK1e2TavpzHL+Lf9Bv4TTMyqvQt8zP/Iwt8vP6+X+KvHES/wA+4EfmX+Jp/wAh4vl7fr5PiKa4m/8AuDAD803vZqC/M/cut2X/AB2lsuxZ/Mv8Kf4TS+Cw36lP4RS8oS/zbi/1LfdULyZ55DicDCEZdcaBHS/nKV25dlDfl9yq2KPhVf56zId0Xwpvy3LbL1/XL8DR9C0HTsqaOmK6n021WFlGsjr7PCgby8C2Xp+uX+FqOErmi+pisUYtSaLvrzA21OM1eixPZCGJUFSEXspqNa9s9PRQ5qpaqZ1V29MSKHsXJuB2VCllBN7VJxC3NqZnXq7edZ7YNFlw5LpZj4f691G2X5gLi9Zvg59Bv1cj86I8Ji+W9c3iIuOS+5GrNWy2NWG1OY3B2F6FOG84KkAnaizM8cpTY1n0vVsLdIr1YCp2FxIoefFb09Biac8VlWGkL3FRcXLYVAwePstRMZjedzSI4HqDeVtUBvFEeiYv9V+vsa1rf6760zgXMRPg4mHNB0TDsMdl966T66zzNMUHJWwIPUdxUPK85my+Y6AUUkXRvQkHUfHvFDxSUUgsUjcxFeu9BQFgvKcHIRcP5xtvr83+G9XXHGaSRYNJAzIWYBtBsRdWNrnq27qzLHJ0+415EWeZ5hFCLyNY9g3b2fOsu4y0yYR3QFVfHs4B5i+GUHl2sCfXUHC5u7akeQybagWN2FiAQSdyN+ulmuK1ZdfsxzL7MMpPvrfw+GMZxfW/4YGtyCLhLynxxosOODKVAVZQCysBy1Abg99Fb+UXLAL/AEyLwGon2WvWM4zJZo0LywyKgtdmUgC5sLn1imsXwxIiGSSCREAuWZSAB2k9lXm4LE5XCa+oxSfVF/5R/KMMdGcLg1YRMR0kjDSZADcKq8wt7E352q28nPHEGDwy4fFakCklXClgQTexA3BoSh4bnXSRBJZrBfMPnXFxb1AmnpMom1rG0Lh2BKrpOpgvpEDrAuKi4XFo0uSv1Lc32D/G+V7BiZFj6RotzI+huyyqincm5Bv2L31Q+UbyhYPGYCTDwdL0jMhGqMqLK4Y7+AoabIJNfRdC/SFdYTSdWkGxa3ZfamMZlwjco6FHAB0sLGx5GxoY8FBvaasniNO6LDyacTRYCR3xGvQ6BfNUsbg3vYUc4/yv5eY5Ahl1lGC3jIGoqQLnxrKpoRyr1kvDrYqYRxgDbU7t6MaDm7Hspufgot62wVMqOFkP0iIhWY9IrWVSzGzAmwG5r6SzLiCJYyJSIC6kASsofzgRtGpLHwrPeH4Fu0GWfiolss+OIBmlP2Ir+iD1W5c9uu+xE2Gy6PXHGDI31mOqWQ9ryHzj8N6z5cacoxd32XP37em/zovXdsa4Gnhy/DmESyyjWX1jCzgedbYbcq847ocTmeGxceKh1RLp6GQNDI+5Pm9Ja535UOycc44vqWQKL+gFUr4G4ufbR3k+YQ5lhiJ4lP1ZEYAgNa+pSdxfmOsUzNwLxLXNOvk7r7L8gxzansVPlN4wijwk+GlinikljKxlo/xbHukUlTy7akcF8EYCTCYec4dekeJWLAspJI57Gh7PIZst/FuPpeXSm3QzecF69Csd0YDcEbbcr70TcNZ9Bh8PGUkvgyQiO586BjyhmPUd7Bjz27icubA8cVKLuL6r+ezGRyXt1KfycYdY84zONBZFNlHYAQKc8v8A/uEf68fwNRpBJgYWkxCvAjS+dI+tRq2G537h7Kxvyz8bw4zo8Nhm1xxsXZx6LNawC9oAJ376RF72NXOzO4pNq9ibemE5UlNb458qWzFUiYJ6509RdVer0xcXmXUrSiUJRS+kComqlRfr83y+hWlF88drsarytzc9h+NGOP4XlV7FCdye21qo8dgWVtJFvNPxroQzY8m8WFPBOHNFO615hxLJy5dlS3iqJIlaJY4zjTE0EKYySHoy6ldaLKm485G9FhbwPsq1h4gLCxNVPEx8zA/9DD/HLVMrkcjXnfFcW0bf0EpwUo9Q3jx1+upUWMoGjx7jsqwy/EtKSoZFf6qsba+5WtbV3G16dDOmZp8HlircQ0GaWFQcRmJbYUORYliSGuCDYg7EEdRoh4ew6vINf9GpBfmdr7Lt2nn3Xp6m5GVxSK/ONcMiKxsWRXsOYDE2B79r+sUQZFOGiL4gB0JKKhAvIQAWJJ5ILgX6ybdtN+UvKHklXExKWTo1RwNyuksQ1h9Wx91UuV5gWijXYCMFAB3uzknvJY0qNt0y+ll9jcBDHJDNCgjBfSyAkr9oFdRNuRFuXKjLiKP6XgAF3KyA+wH/ANqE8vwwxKaWfQFIN9Sjex5huYogy2YwRmPWkl280g2G6qN/Z1E+NDOCVJdGBbu2Z9mVsHh5JH9JiAoPMhbgD1sT+xVNDij+BEZubZhKT33w4J99aFP50+lY4cSzNYCWNHUkbHTfdVA6xtYeFZz5TM8WbECGBl+jQXVFjRY4hIT+MZAoGoX2DHnbv3uEZeNF9FuaMbTTNmx8AxGWL19JFAfG5jJqbxjgteCxKW9KNhTPAb9JlGFPZCq/sHT/AIav8aoZZlO9kG3iCfurlzXmZpT5FBxC5jlwKKBdpyACbA6YJeZse0V7bLNeNjlfzWiicKFNw3Skqb3AO2kcqruNZrZnlMfbLI37hHzqTnI/nrAD8xiPhQf9hdPYnTZQv02OfUdXQyRadraSyPftvehrirgSbE4psRHIgGhVCENdioPWNhuatsSP5+iH/wClJ/erRDlzEz4lSSQrxgDsBiQm3rJo4TcZalzBa29jAXa9xaxUkEdhBsR7RRPjcM0MUOXQ7T4nTJiW7A3oQm31Qt2I+ZqjyLD9JmDJ1HEOT4K7MfhV/wALymfHz4htz5xHdc6R7FAFduGZzxLLLor9+hnyKpaUGuCwqQxrFELIgsO1j1uf6xO/s7KB+J5zLiXB9GOyL6gCx/aJHqo6BoZlyUyzyNfTHq3brJ0gnSPG+9Zfh+SKzPJkfJN+5WZPRpiDIgog4WzxcLqVlJViCSOYsLcuupC/QUOk3Y9p1MPau1WLZHh5FBUWBFwyHY/EV0eJ47BOOjJCVPrVfyJhimncWrLHOMRFjMHMqMG8wsO1WUagSOYNxWX8N5msEjJMNWGnHRzoeWk7a/Fb3v2Xq1z/AAX0QhhOovsPO0t17WvuKFHdXvpYN22INvECg4XFg0Sgppxl0ezQU5TtNqmik4m4eODxUuHbfQ3mt9tDur+sEX771WiK1F3Hrl4MDiTu3RtAx6z0LWX3XoUVw3jXPWLS3F80aVK1Zy9cFcauA0ekg5S1V4LVy9TQQcDUq8Xrt6rSQ+j8v4vglF5gt+3ka8TZZg8U5KOA2kix2/eG1Y3icWe21dyvNZY2uGI2+8Vmn8KUX+xNxOlDiYcmq9OX0ZpGZ+TvYlO09491BeacHyx383arvKePJY+Z6z8aJcLx3DJtKinv5H2iiWb4hw63WpDPCxZOVfh/R7fcz/PMlxEseEaGGSVVwqRMY0Z9LxvJqRtNyDuDv21U/wAm8Z/ymI/8Mn/rWwGPBT3KOYyff6139tVWY8FyMCYZnYf1JGPuBvWNcXjlL9y4v5odGM4RUVXvt/4Zp/JvGf8AKYj/AMMn/rXf5NYz/lMR/wCGT/1qzzPIMbGzAPMQPzj/AAvVHKmKUbyzf+R/nW/Fhhk/xmhU8+aPOIR5JleIEg+lYDFSrsNQjlDqByvtZwOw79/VRtmmTBEVlDxLYMpCMAnM2eNgJEG5vpv3isXOY4kf8eYf9x/nUrL+JsZA4dZ5GtzWRmdGHYVY/wCda8eGcetnK4iPiO0qZpsmZPGt2F1NrSxtqVtrXJ399VkkUcl3sLnmy7E+I5GmMtzmLGbwn6PiPrRE+ZJ2lOo+B37jzppojr0MjJIeuMEg9+jrHh7KemYHFp9iFneK6FVMbMCxIN7XHZYWr3w/m5KsGOokrvuSfNcX+HsqyxPD8oRpCBItrEi7BDtcultQNuogWr1kGAgwSnH4lrKNoUO5kcfWVTzt1Dlfu3pEr1ak9uwaVqgvw8QwkZkdljYgNLJJYiCLn0QHW7dduQNt9r4lxhmGGnxLPhIBDFysNtZ+3o5Jf7IqTxbxXNjn8+6xKbpGDcA/bc/Wfv6uq1UASpBU7fM0Y8dH0d5F5NeURKd9LSr++SB7DRDgMR0mJxsf2ejX2xA/4qzXyPcYYTC4N4sTOkTdKzKGvuGA32HbUrhXjvCJmWYyS4hFhkaMxMb2fSCptt2BfbXKzJ+I/UcuRI41xN+IcsT7Nj+1r/yq9z0/z7gP1E/wNZznfE2Hl4ggxSyqcPGyXk30gBDc8r8zV7xNx1hBm2CxMUolijR0kKXJTXqF7W35g0vS6XqF19goxR/+oYv+hf8AvBRBlB/2rGfpxf3CUKYjjDKjjocUMTHqEUkbMdQspKlVsR2k+ynMs49y9cRinbFRhXdCh384LEinq7QR6qrSynuAPARX8Ktq5GWcesrJap/k8jI6Ynq0r6ySf8NBWAzcRYszA+aJy9x1rr3I/sk0fZSv0bH4nDH0ZdM8R6mU6mFvU7D+xXTh/ppR/wCK+z3/ACJyL9y/ULAapOJ8cVAjH1hdvDlb1kH/AEatQ1DHErfjh+gvxah+G44z4hJ+oGeTUHRVU63EEmHjMMZGqU+aDvot6Ug7rEC3Wbdhpqr/ACxsQmE6TLoVlxP0jRiNkaVYdN0CiQ20EkH1nvt2Pi0qwVXNoy8MrmC8PD5eKXEuwcxlAxckuTIbDTtYAdm1MYZBG4cKrWN7MLg9x7PEb1q2JR4vpKYaOP6TJDhpujAUrq1OsjRK2xItcd+/XUJY1aXDHFJEMa0U5EbaVDyLboOlA2DEavZ3AV51TVcjfRk3G2YpJhVijjKrHOZQbg2WVSCjdpDjnbcEX3oFBrWfKQ+NbA6sdDCh12Rm0piSt1JUJH5pjuBue6slFaMErbsjH0xHbXvY8jUWu3rSiiSRXKaEhFeul7qJIo93pXrx0grusd9XRLChYb35391cERBv3W51LkO9gCRytUfoWuSbe3cUakO0nnx2rwzEddepGI5r99QcyxFksvNtvAddM8VUXyJcOc29F6usBxbKlrNfwNA8s6gWFNCQdW3upU44sm0kmNhxOSHJmvYPygScpCGU9TgN8d6tEzrBTCzx6e9Dt7G+dYkMS45MfXvT8eauOz4Vz5/DOHu4eV/I0w458pL+Pwa1i+GcJMLxSqN+TDSfC+4qlzDgKQbpuO1bMPdQZh+IWX7Q99XOB4yZeTke0UHgcTi/wyX6jfG4fJ/kq/vsRsTw3JGeRBHqIPbRXw7xXpAhzKMyIPRxCg9NEeotbdgPtDzh/WpnD8alh55Rx/WAPv51J/CeGkHnxW71P3GifEZ0qnD3QE+DwZF5ZFnj54MCTijiDiDIS0KxuQ0l+bOynYX5n3E7Vmmf5tPi5Okna5A0qoFlRfsqPv5mjKTK8K48x9N/tD7xUSXhe48wq36JB93OmQ4vH/u2fzVGdfDZQ/x3AYQ10Q0UT8POvNSPEVGOUsOqtMcsJcmKlhlHmh/g+bLU1/hKN3Fho0Kxseu+k0TDMOGfyE/7MnzoQOWdoroywdlIng1StMW4sL1zLhrqhxH7Mnzr0My4b/I4j9mT50JLlw7K9fQlHVQ/pn3BoK/wnw3+RxH7MnzrhzThrrhxH7MnzoOmgUdVUuYWFU+HfchCzDEgySdHcRl20A7HRqOkH1WrQ+E8wbH4aOJG/wBvwQJgubfSYOZh72Xq7vEkZfIa9YLGPE6yRMUdSGVlNipHWKCWaUGq6A1Z9FZPmC4iMOux5Op2KOOakdRBqi44wjDo5VvYXRreN1Pxqn4f40gxT65pFweN2DS2/wBmxdht0yj0H/rD29QOZJH0WxEB0kenGOngcdodASB+kBTeHmseVZcW/wAuvz9fb3F5Fqi4yM5Wc29I1YZRlMs6TSIWVUABcMVNz9UEc9uY7CKv1yfLi1y5H9QToq+HnDUPC9XAxl0WLCQsyL6KQglL9ZaTkW7STXT4/jYZ8Phwg7+aqv79DNgxOErbMgzHBYuOUSLI40DSpVibBeS93Pl1VwRYmUFmIPa7bb9pJNF/Ej4XDs0mPlBltZcJhWGu9tumlGy+A7OZ5VlOMx7OxK3VSTpXUzaR2amJJPfXBcGnS39DcmTs+n3CGVpXt57szMBvcIure3I+oVT0gK7WrDDStymKu1yuitCKFSpUqNFM7SpUqYig/k22HLrpkYYtuB7aVKkR3ZsSGrWuB7PChXN5w0h08ht86VKk5ZOqFz5EClSpVnFHQ1exLSpUam0Weg4rtKlTVNstOzlOJiHXkzD10qVXYXIlRZzMv1r+Iqwg4plW1wD7RXKVCw1kmuTLfC8ckcw48DceyrWHjKBvTt60+8UqVBoj2HLicncnw5xhH+ug/tW9xqWsETeiw9x+FdpUcV2D16lujw+AXqIqDicJau0qPU0LcUUOYpahXMX3pUqqUnQqUUisY15pUq58nuKO1Z5RxDisL/u+Ili7kchT4rex9lKlQkL9fKnmlv8Aer95jiJ9uiq7NOOcwxAtLi5iv2VbQp8VSwNKlUIDxNIGlSq02uRD0Hr0DSpVox5ZN0ymjtKlSrbEE7SpUqYijtKlSpiK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4895849"/>
            <a:ext cx="3328891" cy="1864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Consumer Information </a:t>
            </a:r>
            <a:br>
              <a:rPr lang="en-US" b="1" dirty="0" smtClean="0"/>
            </a:br>
            <a:r>
              <a:rPr lang="en-US" b="1" dirty="0" smtClean="0"/>
              <a:t>from Government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30725"/>
          </a:xfrm>
        </p:spPr>
        <p:txBody>
          <a:bodyPr/>
          <a:lstStyle/>
          <a:p>
            <a:r>
              <a:rPr lang="en-US" dirty="0" smtClean="0"/>
              <a:t>Federal state, and local government also help people become informed consumers.</a:t>
            </a:r>
          </a:p>
          <a:p>
            <a:pPr lvl="3"/>
            <a:endParaRPr lang="en-US" sz="1400" dirty="0" smtClean="0"/>
          </a:p>
          <a:p>
            <a:r>
              <a:rPr lang="en-US" dirty="0" smtClean="0"/>
              <a:t>Federal Government</a:t>
            </a:r>
          </a:p>
          <a:p>
            <a:pPr lvl="1"/>
            <a:r>
              <a:rPr lang="en-US" dirty="0" smtClean="0"/>
              <a:t>Consumer Information Center</a:t>
            </a:r>
          </a:p>
          <a:p>
            <a:pPr lvl="2"/>
            <a:r>
              <a:rPr lang="en-US" dirty="0" smtClean="0"/>
              <a:t>Headquarters  for Consumer Information  </a:t>
            </a:r>
          </a:p>
          <a:p>
            <a:pPr lvl="2"/>
            <a:r>
              <a:rPr lang="en-US" dirty="0" smtClean="0"/>
              <a:t>Issues catalogs four times a year</a:t>
            </a:r>
          </a:p>
          <a:p>
            <a:pPr lvl="2"/>
            <a:r>
              <a:rPr lang="en-US" dirty="0" smtClean="0"/>
              <a:t>Publishes results of Gov’t Research &amp; </a:t>
            </a:r>
            <a:r>
              <a:rPr lang="en-US" dirty="0"/>
              <a:t>P</a:t>
            </a:r>
            <a:r>
              <a:rPr lang="en-US" dirty="0" smtClean="0"/>
              <a:t>roduct Tests</a:t>
            </a:r>
          </a:p>
          <a:p>
            <a:pPr lvl="2"/>
            <a:endParaRPr lang="en-US" dirty="0"/>
          </a:p>
          <a:p>
            <a:pPr lvl="1"/>
            <a:r>
              <a:rPr lang="en-US" sz="2000" dirty="0" smtClean="0"/>
              <a:t>Office of Consumer Affairs</a:t>
            </a:r>
          </a:p>
          <a:p>
            <a:pPr lvl="1"/>
            <a:r>
              <a:rPr lang="en-US" sz="2000" dirty="0" smtClean="0"/>
              <a:t>Food &amp; Drug Admin</a:t>
            </a:r>
          </a:p>
          <a:p>
            <a:pPr lvl="1"/>
            <a:r>
              <a:rPr lang="en-US" sz="2000" dirty="0" smtClean="0"/>
              <a:t>Federal Trade Commission</a:t>
            </a:r>
          </a:p>
          <a:p>
            <a:pPr lvl="1"/>
            <a:r>
              <a:rPr lang="en-US" sz="2000" dirty="0" smtClean="0"/>
              <a:t>Product Safety Commission</a:t>
            </a:r>
          </a:p>
          <a:p>
            <a:pPr lvl="5"/>
            <a:endParaRPr lang="en-US" dirty="0" smtClean="0"/>
          </a:p>
        </p:txBody>
      </p:sp>
      <p:sp>
        <p:nvSpPr>
          <p:cNvPr id="4" name="AutoShape 2" descr="Image result for usda inspected log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5" descr="data:image/jpeg;base64,/9j/4AAQSkZJRgABAQAAAQABAAD/2wCEAAkGBxQTEhUUExQWFRQWGBYWFhYXGBYWHRgaGBUXGBUXGBUeHCggGRolHRkVITEiJSkrLi4uHR8zODMsNyktLisBCgoKDg0OGxAQGywkHyQsLCwsLCwsLCwsLCwsLiwsLCwsLCwsLCwsLCwsLCwsLCwsLCwsLCwsLCwsLCwsLCwsLP/AABEIAOMA3gMBEQACEQEDEQH/xAAcAAACAgMBAQAAAAAAAAAAAAAABwUGAgMEAQj/xABNEAACAQMBBAQHDAgEBQQDAAABAgMABBEFBhIhMQcTQWEiMlFxc4GyFjQ1VHKRkpOhsdHSCBQzQlJTgrMjYsHDF5SiwvAVdLThJKPx/8QAGwEBAAIDAQEAAAAAAAAAAAAAAAMEAQIFBgf/xAA4EQACAgECAwYEBQMEAgMAAAAAAQIDEQQxBRIhEzIzQVJxNFGBkRQVImGxQsHhFqHR8CNTBkPx/9oADAMBAAIRAxEAPwB40AUAUAUAUAUAUAUAUAUBi7AAknAHEk9g8pNALDbXpbihzFY7s8vIynjEnycftD5vB7zyroafQTs6y6IjlYlsJ3UtcuZ3LzTyuxzzdsDIwQqjgoxkYAFdiGlqgsKKIHJsltl9u7yyYbkrSRdsMrFlI/yk8UPyeHcahv0Ndi6LDNo2NDx2R2+tb4BUbq5u2F8BuHMqeTjvHrAri3aWyp/q+5PGSZalbNVzYyoAoAoAoAoAoAoAoAoAoAoAoAoAoCmdIu3Uenx7q4e6cZjj7FHLrJPIuc4HNiMDtItaXSyul+xpOfKKjZ/pUv7cnrHFyhJYrLwYEnJ3ZFGVHE4BBA4AADhXUt4bXJfp6EStfmM7QOlewnwJHNs/km4L6pR4OPPg91cy3RXV+WfYlU0y7Wt0kiho3V1PJlIYH1jhVRpo3N1AFAcepapDbrvzyxxL/FI6oPtPGsxi5PCQKFtD0w2kWVtla5fjxGY4x53Iyf6QR31dq4fbPfoiN2JCm2p20u7/ACJ5MRZ4Qp4MfPhkc3PexPdiurRoq6uu7InY2V6rhGFAFAeg4II4EEEEcCCORB7DWJRTWGZTL3sx0p3dthJv/wAmMcPDOJAO6Tjvf1Z89c6/h0ZdYdGSRtxuNPQOk2wucAzdS5x4E/8Ah8T2Bz4Deo1yrdJbXuiZTTLjHIGAKkEHkQcg+Y1XNjOgCgI7VtdtrYZuJ44h2b7gE+ZeZPmraMJSeIoxlC82h6Z4EBWziaZux5AY0H9J8NvNgeer9XDrJd7oaOxIpGmdKV8l0J5ZOtjPgvAAFTdz+4P3WHYxyewnFXJ8Nr5MR3+ZGrXkfWia1DdQrNA+8j/OD2qw7GHaK4k4ShLlluTp5JANWpk9oAoAoAoCo9IW20enQ8MPcOD1Uf2b7+RB9vKrGm08rpYWxrKXKj5xv72SaR5ZXLySHedjzJ/0AGAAOAAAHAV6SuuNceWJVbzuaK3MBQGy1naM70btG38SMyH51INRyqhLvJGyk0TEG2OoJ4t7cf1Ss/tE1C9FQ/6TPPL5mu42rvn8a8uSDzAmkUfMpArK0dK/pHPIiJGLMWYlmPNmJYnzseJqaMIx7qwattmLMBzrcweg0AUAUAUAUAUAUBvsrySHjDJJF2/4bvHx8vgkVFKmuW6RspNEtDtnqCjAvbj1yF/tbJqF6Kj0me0l8zRc7TXsnj3lyw8nXSAfMGxW8dJTHaKHPIiccSe08z2nzntqaMFHuo1ywrYwFAWLYrayXT5t5ctC+Otj/iHYy+Rx9vI91PVaVXLK3JITwfQuiazHcRrLE4ZHGQR9oI7CDwI7DXnpwcHyy3LCeSaRs1qZMqAKAq+3e2cWnQ7xw8z56qLPFj/E3kQdp9Q41Pp9PK6WEaykkj5v1bUpbmZ5pnLyOcsfuUDsUDgBXo6qo1R5YlaUuZnJUpqNXoU2ftbqO5NxBHMVeMKXUNgFSSBXJ4ldOEo8rx0JqkmVDpKsY4NTuYoUWONTFuoowBm3iY4HeST66uaKcp0pyeX1/k1sWJEp0O6TDc3zx3ESSoIHYK4DAMJIwDjy4J+eouIWShWnF46mallnd016Jb2stqLeFIQ6SlgihckMmCfNk1pw22dilzPOxm1JC3rpEJaejzZI6jc7hJWGMB5mHPBOFRfIzEHj5Ae6qmr1PYQyt3sbwjlj5tND06zUKIreLvcJvN3l28Jj3k1wZW22POWywkkce0WwVjexnESRuRlJoVVSDjgTu8HHcc1vVq7anv8ARmHBM+dNV097eaSCQYeJijerkR3EYI7jXo65qcVJbMrNYeDkrcwNvoW2dtbq3uGuLeOVlmCqXUMQOrQ4HdkmuRxG6yE0ovHQnqSaGJ7g9N+JW/1YrnfirvUyTlRBbUdFNnPGxtkFtMB4JXO4T2B05YPlHHz8qnp4hbCX6nlGsq0xB3lq8UjxyKVdGKup7CDgj/7rvwkpRTWxXax0NNbGAoBpdCuy0F0tzNcwpKiskSB13gGA3nI78MlcriOolBqMHgmqjnck+mHY62gs1ntoI4jHIok3FC5VwV448jbtR8P1M5Wcs3nKM2RWBNV2SAKAKAsexW1klhLkZaFyOsj+zfXyOB844HsIpavSq6OVuSQnyn0LomrRzRrJGwZGGVYf+cD3V5+UXF4ZYyTKNmtTJlQHzV0o6XcQ38huHMnW5eKQ8AyZ4IByG5ndwPP+9XoOHzhKvEVhrcr2J5KjV8iCgHR+j7+yu/SR+wa4vFe9H2J6Si9LXwvd+eH/AONDV7h/w8fr/LNLe8TPQP8ACMn/ALaT+7FUHFPDXuZq3JH9IL9tZ+jm9qOtOFbS+n9za7yFPXWIB49AMa/qlww8Yz4PmEabv3t9tcLijfaL2LFWwuelSxmTUZ2uFbEjZiduKtHgboQ8uHIjsPnro6GcHUlH6kdieSY6K9uo7BZorlpDC260Squ/utk7+BnwQfBPnFQ67RytalBdfMzCaW5X+kHWIbu+kuIA244TxhuneVQpJHqFWdHXOupRmaTab6Fcqyajv/R/963Ppx/aSuJxTxI+xYq2F10myEard4JHhr2n+VHXQ0UU6I/98yOzvF96D9qZJDJZzOz7q9ZCWJYhcgOmTxIBKkeTJHkqhxLTxjicV7m9Us9GQXTtpIjvI51GBPGd75cZAz5ypT5qn4XZmDi/I1tXXIta6ZEFAfSHRRp/6vpUBPAyBp2PLhISy5/o3Pmrzetnz3v7FqCxE7tUCalpTlOVxBvJ3MV3l9YYCo626bVnyZl9UfMINeoKgUAUAUA0uiBJY1kdnIhc+BH2Fh40g8nk7/UK4PEZwlPC3LFSaQ3rO6zXOJSSU5oCsdIGzi31q0RwJB4cTn91wOHqPI9xqbT3OqakjWUcrB8zyxsrMrAqykqynmGU4YHvBBFenhNSjzIqtYZhWxgdH6Pv7K79JH7Bri8V70fYnpKL0tfC9354f/jQ1e4f8PH6/wAs0t7xM9A/wjJ/7aT+7FUPFPDXuZq3JH9IL9tZ+jm9qOo+FbS+n9za7yFPXWIC4dGu2X/p07b4LW8uBKBxKkZ3ZFHbjJBHaPMKpa3S9tHpuiSuXKP2zvrS+iO40VxE3jL4LjzMh5HuIrgyjZVLrlMsZTKbtT0R2swLWv8A+NL2AZMZPkKfu+dceY1co4jZB4n1X+5pKtPYR+q6dJbyvDMu5Ihww+0EHtBHEGu5XZGyKlHzK7TXRnJW5gd/6P8A71ufTj+0lcTiniR9ixVsLfpO+Fbz0i/2o66Oi8CP/fMjs7x39DTkarDjtSYHzdWT94FRcS8D6oVd4un6QSjqbQ9vWSD1FOP3CqfCu/L2JLdhK12yub7CzM0scS+NI6RjzuwXP21rZLli38jKWWfSe3l2LTSp9zwd2HqY+4sBGn3ivNaaPaXrPzLUukSE6DdR6zTuq7YJXT+lsSL6vDI9VT8Rhy3Z+ZrW8xE5txpv6tqF1FyAlZl+TJiRceYMB6q7Glnz0xZDNYkQdWDQKAkND07r5Qv7o8Jz/lHZnynl8/kqnrdR2UOm7N4Ryxs6S27gAYAwAB2AchXnW89WWi5aXJyrALJByoDXdJkUAiumLZ7qplukHgyndkx2OB4Lf1KMede+uxw2/wD+tkNsfMXNdcgHL+j7KNy8XtDRN6irgfca43Fe9Fk9JS+l6Irq9ySMbwhZe8dRGufnVh6qucPeaF9f5NLe8TPQLETfytjgtuwJ8haSPd9lvmqHijXZpfuZq3Oz9IFx+sWg7RHKT63TH3GtOFL9MvoZuFTmusQl02N6OptQgM0c0cYDtGVZWJyApzkdzCqOo1ypnyuJJGvmWStapZSWl1JFvESwuU30LIeHapHEAirMJRtgpY6M1eYvAzuh/bS6muf1SeQzIY2ZXfi6FMc35spHlyc441zOIaWuEeePQlrm30OHp9t1F3buB4TwsG79xxu5+k1ScLk+SS/cxahYV1CEd/6P/vW59OP7SVw+KeJH2LFWwt+k74VvPSL/AGo66Wh8CP8A3zIrO8WnoH0dnuZbojwIkManyu+Ccd4Uf9QqpxS1cigvPqb1Lrk6un+/BktYBzVZJW7t4hV9l614VDvS+gufkKXNdchLr0Pab12pxEjKwq8x84G6n2sD6qo8Qny0tfMkrX6h969oUF5F1NwhePeDboZ04jOOKkHtrg1WyrlzR3LDWdzn2c2VtbHf/VYzH1m7vgySPndzjx2OOZ5f6VtbfO3HO8mFFLYU/T3pm5dQXAHCWMxn5UTZHrKuPo11uF2Zg4fLqRWrzFfmuoQgaN4QGDsxpvVRDI8N/Cb/AEX1D7c15nVXO2xstQjhFv0y341WNy4aXByoCwRDhQGRFAVjbXQxdWs0PDLKd0+RxxQ+pgKkqm4TUkYayj5k84we0HmPKD316qLyslTzwXHos2mWxvMynEMy9XI38PHKOe4HIPcc9lU9dQ7a+m6N65YY7tqNjbTUQjTKSyjwJY23W3TxxvcmXt4558OdcSnU2U90ncVI3bP7O2umwuIQI08eWR2yTujm7nsAzw4AcfLWLbrL5fq6hJRPn3pJ2iF9eyzJ+zVRFEeWUTeO962Zz5iK9Bo6HVUk99yvKXMxy7QbPWi6VNItrbhxaswcRRhg3VZ3g27nOe2uLVbN3pZe5O0uUofQptXHbySWszBUnKtGx4ASY3SpPZvDdx3jHbV/iWnc0rI+W5HVLHQZO1fR3Z379bIHjlwAZIiFLAct4EFSccM4ziudTrLKlhbEkoJm3ZTYe007ekiDFyuGllYEheZA4BVHAE4A5DyVrfqrLukjMYqIpNqtfj1DWrYrh7dJ7aBcjKuvXr1hweasSR5CAPLXVpplTppZ3ayQt80i69MWh20OnM8NvDG/WxDeSKNDgtxG8ADiqWgsm70m35/wSTS5TV+j/wC9bn04/tJUnFPEj7GKti56jsRYTyNLLbI8jnLMd7JOAOPHyAVShqbYLEZYRu4pnRdXFppttkhIIIwcKoC5J44VR4zE+smtVGy6fzbM5SPmna7XXvbmW5fhv+Iv8CKMIvqHE95NekopVVaiVZSyx57ebPWkel3LpawI6wkq6xRqwPDiGC5Brh6a2bvim3uWHFYIDoA03EdzcEeM6xKe5BvNj1uB/TVjik8yjD5GlS6ZK10sbTT/APqUscNxNEkKxx4jlkQFt3fY4VgM5fHqqxodPB0pyWcmtknzEVsVtbcx31u0tzO8RkCOsksjqQ/gZKsxHAkH1VNqtNB1S5UsmIzeeo1umvTOt01nA8KB0l9XiP8AY2fVXK4fPluS+fQlsWYmzZ3Z60bSoZGtbcubVWLmKMsW6rO8WK5Jz21rbbNXtZe/zCiuUQuzlp1s0aniB4beZcH790euuvr7OSr3IoLMhpWUWTXnCyWvSbXlQFrsoMCgO2gCgNU6ZFAfL+3dh1Go3UY4DrC480oEuB3Dfx6q9JoZ81KKti/UQNWzQsOg7bX1mu5BOwjHKNwsijuUMDujuBAqtbpKrHmS6m6nJGvX9sL28G7cTsyc+rUKid2VUDe9eazVpaqnmKMObe5BGrBqSMmv3bIUa7uWQjdKGeUqVxjdKlsEY7KiVFaeeVZ9kbczI4ipTUsuj7e6hbKEiuW3ByVwsuO4FwSB3ZxVWzR0zeWvt0N1ZJGjW9sr67UpPcuyHmi7san5SoBvDuOa2r0tVbzFdQ5yZBxSFWDKSrKQyspIKkHKsCOIIOCCKnaTWGaHbea3czLuS3M8qZB3ZJpZFyOR3WYjIqOFNcXmMUvobOTe5hY6tcQgiG4mhBOSIpZIwTjGSFYAnGONZnVCfeSf0Ck1sdXunvvjt3/zE/560/DU+lfZGeeRw3t7LMQ00skrDk0jtIR5ixOKljCMO6sexq22c5rYwSNxr926FHurl0YYZGnlZSPIVLYI7qiVFSeVFZ9jbmZjZ63cxLuRXNxEmSd2OaVFyeZ3VYDNZnTXJ5lFN+wUmtjknmZ2LuzO7HLMxLMx7SWPEmt0lFYRhmANZMEjPtBdupR7u5dGBDK08zKwPMFS2CO41EqKk8qK+xtzSPI9fu1QIt3cqgG6EE8oULjG6FDYAxwxR0VN55Vn2HMyZ2Et+Mj/ACUHdzLf9vzVyuKTzJRJal5jI0uCuUTFy0qDlQE6i4FAZUAUB4aArx2ftJp52mtoJXzH4UkUbnHVgAZYE44VvG2cVhNoxhG33Haf8RtPqIvy1t+It9T+45UHuN0/4jafUQ/lp29vqf3GEHuO0/4jafUQ/lp+It9T+4wg9x2n/EbT6iH8tPxFvqf3HKg9x2n/ABG0+oh/LTt7fU/uMIPcdp/xG0+oh/LT8Rb6n9xyoPcdp/xG0+oh/LTt7fU/uMIPcdp/xG0+oh/LTt7fU/uMIPcdp/xG0+oh/LT8Rb6n9xhB7jdP+I2n1EP5afiLPU/uOVHvuN0/4jafUQ/lp29vqf3GEHuN0/4jafUQ/lp29vqf3GEee47T/iNp9RD+Wn4i31P7jlQe43T/AIjafUQ/lp+It9T+45Ue+43T/iNp9RD+Wnb2+p/ccqD3G6f8RtPqIfy0/EW+p/ccqD3G6f8AEbT6iH8tPxFvqf3GEHuN0/4jafUQ/lp29vqf3GEHuN0/4jafUQ/lp29vqf3GEee43T/iNp9RF+Wnb2+p/cYRQtZsYoryaOGKOJFZPBjRUGTFGSd1QBnjWkpOXVszgmtJi5VqC4abHwoCQoAoAoAoDhscGWc+RkU+qJG/7qAru3W30GnAIQZZ2GViU4wOxnb90faeNWtNpJ3dV0XzNJTURaTdM98WysVuq/w7rt/1b4+6ukuF143ZF2rLPsl0wJNIsV3GISxAWVCSmTyDA8Uz5ckeaq2o4dKC5oPJvGzO5edsdbNnZy3KoHMYUhSSAcuq8x56o0VdpYofM3k8LIvtnel2a5uoYGtY1EsioWEjEjPbjdGa6F3Do11ufNsaK3LwMzXr829tNMFDGKN5ApOAd1ScE9nKuZXHmko/Mkewp7Tpqmd0Q2kYDMq56xjjeYDON3vrrS4XGMW+YiVo47idUVndgqKCzMTgAAZJJ7BXHSbeETCj2i6aMOVsoVZRw62XeG93rGMHHeT6q6tPDG1mxkMrfkRFp00Xit/iQwOvaAHQ+pt4/dU8uF146Nmvasamxm2UGoxlosrImOsibG8ueR/zKfKPsrlX6adLxImjJSIrpJ25fTTAEhWXreszvMVxubnLAOc732VLpNKr85eMGJz5Tm6OukKTUZ5IngSIJH1mVdmz4SrjBA8tbazSKhJp5yYhPmLNtZtRBYQ9bMTxOEReLO3kUfeTwFVqaJ3S5Ym7kluKW+6abtmPVQQxr2Bt+Q47zlR9ldaPC4JfqbIHayQ0LpqffAu4F3Dzkh3sr3mNicjzHPdUdvDML9D+5srfmNuO/R4euiYOhTfRgeDDGRxrlcjUuVkuemROL04TkA/qcX1r/krrrhUfURdqe/8AG+f4nF9a/wCSs/lUfUO1LHsB0lyahd/q726Rjq3feV2Y+CVGMFR/FVbVaFUw5k8m0Z8zMdpYsX83+bq2/wD1Kv8A2mucSErpK8qAt1kPBoDpoAoAoAoCO0+QCOSU8meVyfKqkohHcURTWUsvAPlnWtVa5nluJD4UrFznsH7q+ZVCr6q9VTWq4KK8ipJ5Y59mOiW0NrG10rvO6B2IkdAhYZ3VCkA4zjJzk581ca7iNnO+ToiZVrAude6PbyK4liit5polbCSBMhlIBHLhnjg94NdGrW1SgnJpMidbT6DH115zs0wuUdJljRHDjDeBOqqT3lQp9dc2rl/Gfo2ySyzydRQbK3yQXlvNJkJHIrsQMnA54HbXYvg51Sit2QxeGhvbS9KOnzWlxEjyF5IpEXMTgZZSBk44Vx6tBdGabXn8yeU1gSumftofSR/3Frt2+HL2ZXW6HR086w0dtDbKSOvZmfHakW74J7izIf6a43DKlKbm/IntfQXHRxsqNQu+rcssUamSQrwJGQFQHsyTz8gPnro6zUOmGVu9iKEcsvXSB0X2sNnJcWodHhG+yl2cOg8fxiSCBkjHkx5qOl19krFGezJJ1rHQXWwmsNa39vKp4GRY5B5UkYKwPlxkN51FdDV1qypp+/2I4PDGB+kH41n5p/8Aaqhwr+r6G9vkR3QF79n9B/upW/Fe7EU7sgulnV2uNSmBPgQHqUHk3cdYfOXz8wqxoK1ClP59TWx5ZZ+i/o5t7u1/WbsM4dmEaBmQBUYqWJUgklg3bjAFVtbrZ12ckPI3hBNZZE7d9Gs0FwBZQzTQOu8MDfMbZIKFu0ciM8eNS6bXxlD/AMrwzWdbWxeOii1uobC4guYpItxnaIOCPBdMsB3b+8f6qo62Vc7lKDySQTS6iBTxRjnj/Su+V3uN6DQNnCq713hsDP8Ajtzxx7K47v1ue7/sT8sC3bBbM6YkhubCQylQYmbrC4G9ukjB7eAqpqb75Lkt/jBtGKWwbbwbt1G/8yIr9U+f90fNVM3N2knlQFus/FoDfQBQBQHNqM5SNmXxsYUeVj4KD1sRQGm5tMWzRJnhEUXy8E3R662j3kYZ8kL4o83+letZUPrvSrhZIInQ5V40ZSO0FQRXkppqTTLa2K3rfSPYWs7wSu4kjwGCxuwG8oYeEBjkwqxXorbI80V0NXNIjdutaivNDuJ4CxjbdALKVPgzqp4HjzBqTS1yr1MYy3MTeYsQ2m2LzyxwxgF5GCKCcDJ5ZPZXenNQi5PZFdLJadQ6MdQhieWRIgkas7YlBOFGTgY41VjxCmTUVnr+xu62upVtM/bQ+lj/ALi1at8OXszSO40v0g4j1lm3Zuzr68xH7vurl8KaxJexNccvQBOourlD4zxIy+ZHIb21rbiqfLFmKn5DS6QZwmmXpbkbeVfW6FVHzkVzNMs3R90Sy2PmXS4y08Kjm0sSjzmRQK9LY8QfsytFdRrfpB+NZ+af/arlcK/q+hJd5Ed0Be/Z/Qf7qVvxXuxFO7KZtxEV1G8B5/rEp9TOWX7CKu6R5pj7Gk92PXohuFfSrfH7vWIw8hWVvvGD664euWL5E9fdJDafbS0sGRLh2DSAsoVGfgDjJxyqOnTWXLMFsZcktzHRdrLa/hnNsWYRqQxZGTiysQBnnyrM9POmSUwpJ7Hy8hwoPd/pXp/Iq+YwouiDUGUMDbYIBH+I/aM/y6574lSvn9v8knZMZnRXsrPp8E0dwYy0ku+OrYsMbirxJUcciuZrdRG6acfJEsI4RK7cWu9Asg5xOrH5LeA3q8IN/TVM3InSX5UBb7BvBoDqoAoAoDhu/CljTsGZG/p4ID/Ud4fIoDtoD5y6T9jnsrl5VUm1lYujjkhY5MbeTiTjyjHbmvQaHUqyCi90Vpwwzg0Pb2/tIephmxGM7oZFfczz3CRkDuOR3VLbo6bJczXUwptEVY2VxfXG5GGmnlYsxPHiT4Tu37qjtP8A9CpZzhTDL6JGMOTHftrpC2mz8lupyI441J/ibrULt62JPrriaex2apTfmyeaxDAndgfhKz9On312NX4EvYgh3kfRW23wfd+gl9g152jxY+5ZlsfL+l/tofSRe2tent7kvZlWO6Po/pJ2WOoWZjTAmjbrIieRYAgoT2BgSO44PZXnNJf2NmXt5lqcco+d7a4uLO43lLwXERI4jDKeRBU8CCOw5Br0LULodeqZW6xZJbRbbXt6gjuJsxgg7iqqAkci2B4WOeDwzxxUdOkqqeYrqZc2y09D2xrzTpeSqVgiO9HkftJB4pH+VTxz5QO+qvENUox7OO73Nq4ebJT9IPxrPzT/AO1UXCv6vobWkd0Be/Z/Qf7qVvxXuxMU7s7+mnY1zJ+vQqWUgCdVGSpUYWTHauMA+TAPlrTh2qSXZy+gsh5oX2zW1t1Y736tLuq/FkIDqTjG9g8jjHEY7K6N2mru6yRGpOOxy6rqdxez78rNNM+FUAcf8qIijgOPIDy1tCuumGF0QbcmPro92Yax051kGJpQ8so57pKYVM9ygZ7ya4WqvV1ya2XRFiMcRPnGMeCPMPur0RWe5bE6RdTAAF2wAAAG5DyHL9yqv4Gj0m3aMtPRntrfXOoxQz3LSRsJMqViGcISOKoDzqprdLVXU5RXU3hNtjru7dZEZG8V1KnzEYNcUnKDpRKndbxlJRvOpKt9oNAXLTJOFASVAFAFAcOn+E0snlfcX5MWVx9PrD66A7qAwliVgVYBlPAggEEeQg86JtdUCtTdHums28bOIH/KCg+ipA+yrC1d6/qZryRJnStGt7ZStvDHCp4kIqrk+UkDJPnqGdkp9ZNsykkdF5aRyoY5USRG8ZHUOp45GVIweOKwm4vKMkfbbL2UbB47O2R1OVZYIlIPYQwXINbu6xrDk/uzGESc8KurI6hlYEMrAMGB4EEHgR3VGm1sZIlNkrAEEWVqCCCCIIQQRyIO7zqV32tY5n92YwiZqEyRmr7PWt1j9YgjlI5F1BI8zcx89SQunDutow0mR1psDpsbBls4sjiN4F8eTAYkVLLV3SWHJmFFFjVQOA4AVXNjj1LR7e43evgim3c7vWxpJu5xnG8DjOB81bQsnDutoxjJjp2h20DFoLeGFiMFo4kjJGc4JUDIzWZ2Tn3m37jCR3kVoZK9f7DafMxeS0hLE5JVdwk+UlcZNTx1NseikzVxTOvSNmbS1Obe3iiblvKo3seTfPHHrrSy6yfebZlJIlWUEYPEHgRUZkhvchp/xG0/5eH8tS9vb6n92Ywg9yFh8RtP+Xh/LTt7fU/uxyr5G+y2dtIXEkVrbxuM4dIY0YZGDhgoI4ViVtkliUm/qMIk6jMlJ1+DqrsnslUSD5QwkgHzRn+qgJfSpuVAT6nhQHtAcupXYhiklblGjufMqlj91DMYuTwivWG2NjHGifrAO6qqTuvxIGCfF7TxrTniXvyzVeg6Pd1Y/wA8fRf8Kc8R+V6r0MPd1Y/zx9F/wpzxH5XqvQyV0nVorlC8L76ht0nBHEAHHHuIrZPOxVuosply2LDOPUtqbWCQxyyhXGCRhjzGRyFHJLclp0N9seaEcolbadZEV0OVYBlPlBGQayVpRcZOL3IFtt7EEgzjIOD4L8xz7K154l5cM1LWVAPd1Y/zx9F/wrHPEfleq9DD3dWP88fRf8Kc8R+V6r0MPd1Y/wA8fRf8Kc8R+V6r0MPd1Y/zx9F/wpzxH5XqvQw93Vj/ADx9F/wpzxH5XqvQw93Vj/PH0X/CnPEfleq9DD3dWP8APH0X/CnPEfleq9DD3dWP88fRf8Kc8R+V6r0MPd1Y/wA8fRf8Kc8R+V6r0MPd1Y/zx9F/wpzxH5XqvQz2PbaxYgCcEkgDwX5k4HZWedGHw3UxWXAnLu5WNGkc4RAWY+QAZJrYpxg5NRW7IvTNqLW4kEcUoZyCQMMOA58xWqkmWbtDfTHmnHCOvVtXhtlDzPuKTug4J44JxwHcay3giposuly1rLIr3c2P88fRf8K154ln8r1XoZ77urH+ePov+FOeI/K9V6GQe020dpP1PVShpFcrjDDwXU5AJH8Sxn1VlSRHboNRVHmnHCO/SZuVbFQtVs+RQG6gKx0kT7mnT/5txPU8iIfsJrWWxc0EOfUQX7iSqqe9ChkKAbfRF70k9M39uOrFfdPH8d+JXsv5ZTekz4Ql+TH7AqOzvHZ4L8KvdjY2Z96W/oY/YFTx2R5TV+PP3Yg7rx3+U3tGqr3Pe0+HH2X8GqsEpkik8ACT5AM0NZSjHd4MaDmTWT3FMMx2kfmjyhse4oYUk9gxTBjnjtk8obNpLJ7is9TXtIfNHlYNzo0/9rH6RPbFZW5DqPCl7Mem13vG59DJ7Jq09jwek8eHuhXdF/wgnyJPuqCrc9Vxz4X6ot3S771i9KPYepLNjkcB+IfsKaq568KA9R91lb+Flb5mBNbR3Kevhzaea/YamlS8qtHgS4ac+RQHfQFO6Vvg9vJ1kOfrBj7cVrPY6PCfiof98hOVVPchQBQDb6Iveknpm/tx1Yr7p4/jvxK9l/LKb0mfCEnyY/YFR2d47PBfhV7sa+zPvS39DH7AqeOx5TV+PP3YhLrx3+U3tGqr3Pe0+HH2X8GqsEowJdROl2lusKIbi4XrZHYZwOGBz7wB5j5anzyRWDzUKfzDUTc2+WPRHDqGqwXU1jKE3LnrolnUKQrf4i4bOMHl58HurGU2mTU020V2wbzDleOv7Fq1DaC6S/8A1dLZXg30Xe6t/FYDeO/nd4ZPZ2Vvl5xg5dWmplpu0lZiXyyVDUdLjfWOoiA3DMmQOQwA8oHzNUbX6zs1aicOHc8t8P8A4RNdKMSSRRTx8o5JIHx3E8/6lPz1tZtkpcEslC2VcvNZRlc7RyWdhYGNI234/C3wTyA5EEY599OblSNYaNarVWpyawzKazia+067iUItzlmXsDdWTy8vHB7xWcfqTMRtnHTXUTeXHb7nVrO0GoRyyrHZK0SsQr9W5yo7cg4o5ST2IdPpdLOEXO3En5CqzVc9euiOjT/2sfpE9sVlbkV/hS9mPTa73jc+hk9k1aex4PSePD3Qrui/4QT5En3VBVueq458L9UW7pd96xelHsPUlmxyOA/EP2FNVc9eFAeScj5jWVuV9V4MvZjK0l+VWz56y56U/KgJigKz0j2+/p0/+UJJ6o5Fc/YprWSyi3oJ8mog/wBxI1VPfBQyFANvoi96Semb+3HVivunj+O/Er2X8spvSZ8ISfJj9gVHZ3js8F+FXuxr7M+9Lf0MfsCp47HlNX48/diEuvHf5Te0aqvc97T4cfZfwajWCQYGv2cl3bWV1bL1hiUI6LxIZSpHDyAgg+cVPLqk0eb0tkNLbbTc8J+ZJbSyzNFpzXIRZTeQllTgF48AeJ44xnjWz8slbSKtTuVb/TyPc23W1dwuqi1ynUl0XBXjhkB8bPlNYcnzYNYcPrloXf15jg2bsUh1O9mbwYrYO2eJxv8AhE/R36RWJNk+qulPRVVreX9je0drPYXkNrK8rDNwQ4wQ2d7h4I4Eqfnp0aaREnfRqa53Rx5dPkcGr6NPc6fp/URmTdj8LBUYyFwTkisSi2kWtPq6tPqrnY8ZZJTgQ3OlWmQXhyz48pjI+071bbNIqxzZTqL8dHt9zTr51kzTLEHMBZggC22Ch4cyN75+NYfPnoSaT8tVUXZ3vPvf/gtGTdJB4EEgjyEcDVdnqIyTSa8zfp/7WP0ie2KzHcjv8OXsx6bXe8bn0MnsmrT2PB6Tx4e6Fd0X/CCfIk+6oKtz1XHPhfqi3dLvvWL0o9h6ks2ORwH4h+wpqrnrwoA3ckDyso+dgDW0FllLiE+TTTf7DE0k8qtHgi56SeVATtAcmqWglhkiblIjofMykH76w9jaEnGSZ87bpHBhhhwYeRhwYfPmqrXXB9DosU64yXmgrBKFANvoi96Semb+3HVivunj+O/Er2X8spvSZ8ISfJj9gVHZ3js8F+FXuxr7M+9Lf0MfsCp47HlNX48/diEuvHf5Te0aqvc97T4cfZfwaiawSHbpetzW+eomaPe5gYIP9JBGe+tk2titfpaL/ESYS6vOxBaV2IkEwJOcSDAD+fgPmpzszHSUx7sVtj6GqbUpGl65pCZcht8kZyuN0+rApl5yZVFMa+ySXL8jfJrs7CQGZj1uOs4jw8DA3uHkpzMjWj065Wor9O37Gmx1GSAlopDGWG6SMcR5DWE2tiW6mq1LtEnjY67bae6jRUS4dUUYVQRgAcgOFbKciCWg0s5c0ops449QkEnXCRutB3uszls4xnJ7q1y85J3TU6+zwuX5Ej7r7341J86/hW3PIrfluj9C/wB/+SHaTJJJySST5zzNal6PKklE36f+1j9IntikdyO/wpezHptd7xufQyeyatPY8HpPHh7oV3Rf8IJ8iT7qgq3PVcc+F+qLd0u+9YvSj2HqSzY5HAfiH7CmquevCgOjTo96VO7LfMMD7WB9VS1LqcPjlvLSorzZfdJXlU55EuekryoCcoDxhQCP2/03qL2QgYWX/FXzt+09e/k/1CoLF1yev4LqOenke6K5UR2woBt9EXvST0zf246sV908fx34ley/llN6TPhCT5MfsCo7O8dngvwq92NjZn3pb+hj9gVPHY8pq/Hn7sQd147/ACm9o1Ve572nw4+y/guPRPErXUgYAjqTzAP76VJVucfjzapjj5/2LTdba2CSNG8ZBVijHqlIBBwTz5eqpHNbHIhwzVzgrI7b7la6TdCiiMVxCoVZSVZV4DON5WA7MjNaWRW6OpwXV2TcqrOuNi1aJcw2+lwzyoCqxx72FDE7zBR5+JFSJ4icjUwst1kq4Pq2zk932n/yn+qT8a17SJP+T6z5r7nB0Wqkkt426CpZWXIHAFnI4dnDFYreWyfjKnXXVFvqkSdxtzYI7IYmyrFTiJeanB7e6tnYkVYcJ1c4qSfR/uQEmrQXeqWbQoQg8Fgyhcnwzy7eYrTmUpLBfWmu02htVj6vHn7Fw1vaKytZOrmXDbobhFvcDnHEDuNSOSW5ydPotTqI81e3uUzbraS0uYFS3GHDhj/h7nDBB447xUc5Jrodnheh1FF3NZtj5lM0/wDax+kT2hUUdzt6jw5ezHptd7xufQyeyatPY8HpPHh7oV3Rf8IJ8iT7qgq3PVcc+F+qLd0u+9YvSj2HqSzY5HAfiH7CmquevCgJXQYeb/xHA8y54+sk/MKsVrCPGcZ1Ha38q2Rd9Jj5VIcguelJQErQBQFN6Q9DNxBlBmWPw07/AOJPWOXeBWsllF7h+qenuUvLzE7VU91GSkk0FDYbfRF70k9M39uOrFfdPH8d+JXsv5ZTekz4Qk+TH7AqOzvHZ4L8KvdjY2Z96W/oY/YFTx2PKavx5+7EHdeO/wApvaNVXue9p8OPsv4Lp0Re+5PQn20qSrc43H/Bj7/2LDe9G8MsryNPJ4bs5Ubg8Y5IBxmt3Wm8nNq4zdXUq1FdFv1I3pbkKpbwhCIxlg3ZlV3VXzgEn/w1i3bBZ4ClKc5t9fkWHRNMS50mGGQkI0ceSpAPgsGGCR5QK3SzE52pulTrZTjumyNn6OLMKxEkuQCfHTsHya17OJajxrVNpNL7Ef0Oc7nzR/8AfWtXmWOPvKh9SYueju0d2cyS5ZmY4dObEk48HvrdwjuUq+MamEVFYwv2KtBpMdrrMEURYoGU5YgnJjbPEAVoklPodWeonqOGznPf/JddpNi4byXrZJJEYKFwpTGASc8VJ7a3lBPc4uj4lbpockEsZyL7bnZiOy6rq3d9/ezv7vDdxjGAPLUU4KOx6Hhmvs1XNzrGCu6f+1j9IntitI7nRv8ADl7Mem13vG59DJ7Jq09jwek8eHuhXdF/wgnyJPuqCrc9Vxz4X6ot3S771i9KPYepLNjkcB+IfsKaq568yjjLMFHM9vkHafV+FbQjllHX6paepy8/ItWnwAYAHAcBVo8JKTk8st2kw8qGC32EeBQHXQBQHPdx5FAKfbjZgozTwr4Jy0iDsPMuB5DzI9dRTh5o9BwnifZ/+K3byZS6gPUrr1Q2+iL3pJ6Zv7cdWK+6eQ478QvZf3Kb0mfCEnyY/YFR2d47PBfhV7sbGzPvS39DH7AqeOx5TV+PP3Yg7rx3+U3tGqr3Pe0+HH2X8F06IvfcnoT7aVJVucbj/gx9/wCxGa3ot41zMUhnIMrlSA+MFjgg0lGWSXTarSRoiptZx1LXt7Gy6VAs5zMGiBJ4kuEO/wDZvVvPu9Tl8LfNrZOvu9fsbprN5tCSONS7mOHCjmcSIT9gNZ/pI+0jXxJym8LmZQPcjefFZPmH41DySPQ/mWk9aLn0SQskl0jgqy9WGB5ggvkGpKljJx+OzjONco7PJVtU2Vu2mlYW0hBkkIOBxBckHnWsoybOlp+IaWNUYuSykjbsxpU0GoWomjaMs5K72BnCnP3ikYtSWTXW6mm7SWdm84X9zu6VZGF6MEj/AAk5Ej956WvqRcDhGWneV5lMZyeZJ85JqI7ahGOyN2n/ALWP0ie2KytyO/w5ezHptd7xufQyeyatPY8HpPHh7oV3Rf8ACCfIk+4VBVueq458L9UW7pd96xelHsNUlndORwH4h+wpwM8BxJ5Dy1Allnqb74Uxc5sm9NstwZPFjz7v8o/8/wBMWYxwjxGu1ktTZl7eRY9Mt+NbFIuGlW3KgLFEuBQGdAFAeMKAidQts0At9o9khkvDhTzKfunzfwnzcPvqOVaZ19Fxayj9MusSydFTiOCSJyEl61m3GIDEbiDeA/eHA8RWYLCwR8V1MNRapw2x/wAlP6TPhCX5MfsCorO8eg4L8KvdjY2Z952/oY/YFTx2PKavx5+7EHdeO/ym9o1Ve572nw4+y/glNl9oGspWkVA5ZNzDEjtBzwHdW0JcpW12iWrgot4w8ln/AOKcvxeP6bfhW/a/scr/AE9D1v7f5KttFtFNeOGlIAXO6i8FXPM955cTUcpuR1tHoa9LFqO73ZPaP0iSW8McIgRhGoUEuwJx24xW6twjn38EjbY7HPGeux2f8VJfi8f02/LWe1/Yi/09D/2P7f5IbRttHt5riVYlYztvEFiAvFjgHHHnWqsw2W9RwmN1cK3LHKsbEz/xTl+Lx/Tb8tbdr+xU/wBPQ/8AY/t/kiNT22ea4t7gxKpgLEKGJDbwHM44Vh2ZZap4RGuqdfNnmx1xtgi9ptda8m61kCHdCYBJ5EnOSO+tJy5mW9Do1pa+RPPXJE1qXTo0/wDax+kT2xWY7kN/hS9mPTa73jc+hk9k1aex4TR+PD3QrujE4v0P+ST2agq3PU8c+F+qLF0lanFcRpDC6uyybzEcVA3WHj8iePIZqWUco85w/VrSzc2s9Cn2VgE72/iP3Adg/wDONZjFIj1Wst1Eszf0Jiztc1sVC0aVY8qAtNlBigO6gCgCgCgNU0eaAiL6yzQFZ1HSgeYB7eX20BWtV0HrGLF5N7gMli/LgB4eeHmrVxTL2m4hfQuWD6fIsWl7VzwRpGYo5FRQoILRnCjAz43Hh3VnYqWTc5uT8xez6dMWY7qcST457Tn+CouyPR18dhGCXLsC6XJ2lR9Jv9BTsjEv/kHyh/ubF0du1/mTH3saz2SK8uPXeSQPozY8F8nyFcfaOXzGjqXkZq49an+tJo4HQqcMMEcwf/OVQyTR6PTaqu+HNBmNYLAUMm23t2c4X1seQ/E91bxg2cvXcTr03RdZfI7P/Rz/ADD9EfjUvZI4j47fnZHjaO/Y49an797/AErHZIkhx+1d6KNb6VKOQQ/1MP8AtrHZFiPH4+cDO1sJVdWITwWVvGY5wQf4aKo1t47GUXFR3Lnq+1dxPG8WI40kUq26rM2CMHDk4/6amPOwm4SUluitW+lovIEnlliT9nL7KwopE1+suu78skjHak1krEha6eaAntP07uoCx2drigJNFxQGVAFAFAFAFAa5Is0BH3NlmgIe503uoCNm0zuoDkfTe6gNR0zuoD0aZ3UBmNN7qA4dU0BZF48GHisOY/Ed3+vGsOOSzptVZp5c0GU2/wBPkhOHU47GAJB8nHsPcftqu4NHrdLxWi2P6nh/uZWunM3FgVXv4E9wHYO//wDtbQr+ZR1/GYpOFO/zJy3twAABgDkKnPMyk5PL3JG3ss0NTvj03uoDJtM7qA1nTO6gAaZ3UBvj0zuoDtg0zuoCUtdN7qAl7e0xQHaiYoDKgCgCgCgCgCgCgPCKA1vADQHNJYA0BzPpvdQGo6Z3UB6NM7qA2DTe6gNM2m91AQ99pvdQELNpvHlQGy103uoCdstM7qAlY9N7qA9bTO6gMDpndQANM7qA3JptAdMdkBQHQsQFAbMUAUAUAUAUAUAUAUAUAUAUAUAUAUAUAUB4y5oDjuLXNAR0und1AZwafjsoCSgt8UB0gUAUAUAUAUAUAUAUAUAUAUAUAUAUAUAUAUAUAUAUAUAUAUAUB4aA83aAAKAyoAoAoAoAoAoAoAoAoAoAoAoAoD/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Consumer Information </a:t>
            </a:r>
            <a:br>
              <a:rPr lang="en-US" b="1" dirty="0" smtClean="0"/>
            </a:br>
            <a:r>
              <a:rPr lang="en-US" b="1" dirty="0" smtClean="0"/>
              <a:t>from Government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30725"/>
          </a:xfrm>
        </p:spPr>
        <p:txBody>
          <a:bodyPr/>
          <a:lstStyle/>
          <a:p>
            <a:pPr lvl="5"/>
            <a:endParaRPr lang="en-US" dirty="0" smtClean="0"/>
          </a:p>
          <a:p>
            <a:r>
              <a:rPr lang="en-US" sz="2400" dirty="0" smtClean="0"/>
              <a:t>USDA (U.S. Department of Agriculture) </a:t>
            </a:r>
            <a:br>
              <a:rPr lang="en-US" sz="2400" dirty="0" smtClean="0"/>
            </a:br>
            <a:r>
              <a:rPr lang="en-US" sz="2400" dirty="0" smtClean="0"/>
              <a:t>– information on food</a:t>
            </a:r>
          </a:p>
          <a:p>
            <a:pPr lvl="1"/>
            <a:r>
              <a:rPr lang="en-US" sz="2000" b="1" dirty="0" smtClean="0">
                <a:solidFill>
                  <a:srgbClr val="00B0F0"/>
                </a:solidFill>
              </a:rPr>
              <a:t>Grade</a:t>
            </a:r>
            <a:r>
              <a:rPr lang="en-US" sz="2000" dirty="0" smtClean="0">
                <a:solidFill>
                  <a:srgbClr val="00B0F0"/>
                </a:solidFill>
              </a:rPr>
              <a:t> </a:t>
            </a:r>
            <a:r>
              <a:rPr lang="en-US" sz="2000" dirty="0" smtClean="0"/>
              <a:t>food (indicates quality or size of product)</a:t>
            </a:r>
            <a:endParaRPr lang="en-US" sz="1600" dirty="0" smtClean="0"/>
          </a:p>
          <a:p>
            <a:pPr lvl="1"/>
            <a:r>
              <a:rPr lang="en-US" sz="2000" dirty="0" smtClean="0"/>
              <a:t>USDA shield means product has been </a:t>
            </a:r>
            <a:br>
              <a:rPr lang="en-US" sz="2000" dirty="0" smtClean="0"/>
            </a:br>
            <a:r>
              <a:rPr lang="en-US" sz="2000" dirty="0" smtClean="0"/>
              <a:t>inspected and approved.</a:t>
            </a:r>
            <a:br>
              <a:rPr lang="en-US" sz="2000" dirty="0" smtClean="0"/>
            </a:br>
            <a:endParaRPr lang="en-US" sz="2000" dirty="0" smtClean="0"/>
          </a:p>
          <a:p>
            <a:pPr lvl="1"/>
            <a:r>
              <a:rPr lang="en-US" sz="2000" dirty="0" smtClean="0"/>
              <a:t>Publications for consumers specialize in:</a:t>
            </a:r>
          </a:p>
          <a:p>
            <a:pPr lvl="2"/>
            <a:r>
              <a:rPr lang="en-US" sz="1600" dirty="0" smtClean="0"/>
              <a:t>judging quality, </a:t>
            </a:r>
          </a:p>
          <a:p>
            <a:pPr lvl="2"/>
            <a:r>
              <a:rPr lang="en-US" sz="1600" dirty="0" smtClean="0"/>
              <a:t>buying wisely, </a:t>
            </a:r>
          </a:p>
          <a:p>
            <a:pPr lvl="2"/>
            <a:r>
              <a:rPr lang="en-US" sz="1600" dirty="0" smtClean="0"/>
              <a:t>improve buying practices, </a:t>
            </a:r>
          </a:p>
          <a:p>
            <a:pPr lvl="2"/>
            <a:r>
              <a:rPr lang="en-US" sz="1600" dirty="0" smtClean="0"/>
              <a:t>planning meals, </a:t>
            </a:r>
          </a:p>
          <a:p>
            <a:pPr lvl="2"/>
            <a:r>
              <a:rPr lang="en-US" sz="1600" dirty="0" smtClean="0"/>
              <a:t>improving nutrition </a:t>
            </a:r>
          </a:p>
          <a:p>
            <a:pPr lvl="2"/>
            <a:r>
              <a:rPr lang="en-US" sz="1600" dirty="0" smtClean="0"/>
              <a:t>and other farm &amp; home related topics. </a:t>
            </a:r>
          </a:p>
          <a:p>
            <a:pPr lvl="1"/>
            <a:endParaRPr lang="en-US" dirty="0" smtClean="0"/>
          </a:p>
        </p:txBody>
      </p:sp>
      <p:sp>
        <p:nvSpPr>
          <p:cNvPr id="4" name="AutoShape 2" descr="Image result for usda inspected log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8835" y="48661"/>
            <a:ext cx="1232284" cy="1238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5" descr="data:image/jpeg;base64,/9j/4AAQSkZJRgABAQAAAQABAAD/2wCEAAkGBxQTEhUUExQWFRQWGBYWFhYXGBYWHRgaGBUXGBUXGBUeHCggGRolHRkVITEiJSkrLi4uHR8zODMsNyktLisBCgoKDg0OGxAQGywkHyQsLCwsLCwsLCwsLCwsLiwsLCwsLCwsLCwsLCwsLCwsLCwsLCwsLCwsLCwsLCwsLCwsLP/AABEIAOMA3gMBEQACEQEDEQH/xAAcAAACAgMBAQAAAAAAAAAAAAAABwUGAgMEAQj/xABNEAACAQMBBAQHDAgEBQQDAAABAgMABBEFBhIhMQcTQWEiMlFxc4GyFjQ1VHKRkpOhsdHSCBQzQlJTgrMjYsHDF5SiwvAVdLThJKPx/8QAGwEBAAIDAQEAAAAAAAAAAAAAAAMEAQIFBgf/xAA4EQACAgECAwYEBQMEAgMAAAAAAQIDEQQxBRIhEzIzQVJxNFGBkRQVImGxQsHhFqHR8CNTBkPx/9oADAMBAAIRAxEAPwB40AUAUAUAUAUAUAUAUAUBi7AAknAHEk9g8pNALDbXpbihzFY7s8vIynjEnycftD5vB7zyroafQTs6y6IjlYlsJ3UtcuZ3LzTyuxzzdsDIwQqjgoxkYAFdiGlqgsKKIHJsltl9u7yyYbkrSRdsMrFlI/yk8UPyeHcahv0Ndi6LDNo2NDx2R2+tb4BUbq5u2F8BuHMqeTjvHrAri3aWyp/q+5PGSZalbNVzYyoAoAoAoAoAoAoAoAoAoAoAoAoAoCmdIu3Uenx7q4e6cZjj7FHLrJPIuc4HNiMDtItaXSyul+xpOfKKjZ/pUv7cnrHFyhJYrLwYEnJ3ZFGVHE4BBA4AADhXUt4bXJfp6EStfmM7QOlewnwJHNs/km4L6pR4OPPg91cy3RXV+WfYlU0y7Wt0kiho3V1PJlIYH1jhVRpo3N1AFAcepapDbrvzyxxL/FI6oPtPGsxi5PCQKFtD0w2kWVtla5fjxGY4x53Iyf6QR31dq4fbPfoiN2JCm2p20u7/ACJ5MRZ4Qp4MfPhkc3PexPdiurRoq6uu7InY2V6rhGFAFAeg4II4EEEEcCCORB7DWJRTWGZTL3sx0p3dthJv/wAmMcPDOJAO6Tjvf1Z89c6/h0ZdYdGSRtxuNPQOk2wucAzdS5x4E/8Ah8T2Bz4Deo1yrdJbXuiZTTLjHIGAKkEHkQcg+Y1XNjOgCgI7VtdtrYZuJ44h2b7gE+ZeZPmraMJSeIoxlC82h6Z4EBWziaZux5AY0H9J8NvNgeer9XDrJd7oaOxIpGmdKV8l0J5ZOtjPgvAAFTdz+4P3WHYxyewnFXJ8Nr5MR3+ZGrXkfWia1DdQrNA+8j/OD2qw7GHaK4k4ShLlluTp5JANWpk9oAoAoAoCo9IW20enQ8MPcOD1Uf2b7+RB9vKrGm08rpYWxrKXKj5xv72SaR5ZXLySHedjzJ/0AGAAOAAAHAV6SuuNceWJVbzuaK3MBQGy1naM70btG38SMyH51INRyqhLvJGyk0TEG2OoJ4t7cf1Ss/tE1C9FQ/6TPPL5mu42rvn8a8uSDzAmkUfMpArK0dK/pHPIiJGLMWYlmPNmJYnzseJqaMIx7qwattmLMBzrcweg0AUAUAUAUAUAUBvsrySHjDJJF2/4bvHx8vgkVFKmuW6RspNEtDtnqCjAvbj1yF/tbJqF6Kj0me0l8zRc7TXsnj3lyw8nXSAfMGxW8dJTHaKHPIiccSe08z2nzntqaMFHuo1ywrYwFAWLYrayXT5t5ctC+Otj/iHYy+Rx9vI91PVaVXLK3JITwfQuiazHcRrLE4ZHGQR9oI7CDwI7DXnpwcHyy3LCeSaRs1qZMqAKAq+3e2cWnQ7xw8z56qLPFj/E3kQdp9Q41Pp9PK6WEaykkj5v1bUpbmZ5pnLyOcsfuUDsUDgBXo6qo1R5YlaUuZnJUpqNXoU2ftbqO5NxBHMVeMKXUNgFSSBXJ4ldOEo8rx0JqkmVDpKsY4NTuYoUWONTFuoowBm3iY4HeST66uaKcp0pyeX1/k1sWJEp0O6TDc3zx3ESSoIHYK4DAMJIwDjy4J+eouIWShWnF46mallnd016Jb2stqLeFIQ6SlgihckMmCfNk1pw22dilzPOxm1JC3rpEJaejzZI6jc7hJWGMB5mHPBOFRfIzEHj5Ae6qmr1PYQyt3sbwjlj5tND06zUKIreLvcJvN3l28Jj3k1wZW22POWywkkce0WwVjexnESRuRlJoVVSDjgTu8HHcc1vVq7anv8ARmHBM+dNV097eaSCQYeJijerkR3EYI7jXo65qcVJbMrNYeDkrcwNvoW2dtbq3uGuLeOVlmCqXUMQOrQ4HdkmuRxG6yE0ovHQnqSaGJ7g9N+JW/1YrnfirvUyTlRBbUdFNnPGxtkFtMB4JXO4T2B05YPlHHz8qnp4hbCX6nlGsq0xB3lq8UjxyKVdGKup7CDgj/7rvwkpRTWxXax0NNbGAoBpdCuy0F0tzNcwpKiskSB13gGA3nI78MlcriOolBqMHgmqjnck+mHY62gs1ntoI4jHIok3FC5VwV448jbtR8P1M5Wcs3nKM2RWBNV2SAKAKAsexW1klhLkZaFyOsj+zfXyOB844HsIpavSq6OVuSQnyn0LomrRzRrJGwZGGVYf+cD3V5+UXF4ZYyTKNmtTJlQHzV0o6XcQ38huHMnW5eKQ8AyZ4IByG5ndwPP+9XoOHzhKvEVhrcr2J5KjV8iCgHR+j7+yu/SR+wa4vFe9H2J6Si9LXwvd+eH/AONDV7h/w8fr/LNLe8TPQP8ACMn/ALaT+7FUHFPDXuZq3JH9IL9tZ+jm9qOtOFbS+n9za7yFPXWIB49AMa/qlww8Yz4PmEabv3t9tcLijfaL2LFWwuelSxmTUZ2uFbEjZiduKtHgboQ8uHIjsPnro6GcHUlH6kdieSY6K9uo7BZorlpDC260Squ/utk7+BnwQfBPnFQ67RytalBdfMzCaW5X+kHWIbu+kuIA244TxhuneVQpJHqFWdHXOupRmaTab6Fcqyajv/R/963Ppx/aSuJxTxI+xYq2F10myEard4JHhr2n+VHXQ0UU6I/98yOzvF96D9qZJDJZzOz7q9ZCWJYhcgOmTxIBKkeTJHkqhxLTxjicV7m9Us9GQXTtpIjvI51GBPGd75cZAz5ypT5qn4XZmDi/I1tXXIta6ZEFAfSHRRp/6vpUBPAyBp2PLhISy5/o3Pmrzetnz3v7FqCxE7tUCalpTlOVxBvJ3MV3l9YYCo626bVnyZl9UfMINeoKgUAUAUA0uiBJY1kdnIhc+BH2Fh40g8nk7/UK4PEZwlPC3LFSaQ3rO6zXOJSSU5oCsdIGzi31q0RwJB4cTn91wOHqPI9xqbT3OqakjWUcrB8zyxsrMrAqykqynmGU4YHvBBFenhNSjzIqtYZhWxgdH6Pv7K79JH7Bri8V70fYnpKL0tfC9354f/jQ1e4f8PH6/wAs0t7xM9A/wjJ/7aT+7FUPFPDXuZq3JH9IL9tZ+jm9qOo+FbS+n9za7yFPXWIC4dGu2X/p07b4LW8uBKBxKkZ3ZFHbjJBHaPMKpa3S9tHpuiSuXKP2zvrS+iO40VxE3jL4LjzMh5HuIrgyjZVLrlMsZTKbtT0R2swLWv8A+NL2AZMZPkKfu+dceY1co4jZB4n1X+5pKtPYR+q6dJbyvDMu5Ihww+0EHtBHEGu5XZGyKlHzK7TXRnJW5gd/6P8A71ufTj+0lcTiniR9ixVsLfpO+Fbz0i/2o66Oi8CP/fMjs7x39DTkarDjtSYHzdWT94FRcS8D6oVd4un6QSjqbQ9vWSD1FOP3CqfCu/L2JLdhK12yub7CzM0scS+NI6RjzuwXP21rZLli38jKWWfSe3l2LTSp9zwd2HqY+4sBGn3ivNaaPaXrPzLUukSE6DdR6zTuq7YJXT+lsSL6vDI9VT8Rhy3Z+ZrW8xE5txpv6tqF1FyAlZl+TJiRceYMB6q7Glnz0xZDNYkQdWDQKAkND07r5Qv7o8Jz/lHZnynl8/kqnrdR2UOm7N4Ryxs6S27gAYAwAB2AchXnW89WWi5aXJyrALJByoDXdJkUAiumLZ7qplukHgyndkx2OB4Lf1KMede+uxw2/wD+tkNsfMXNdcgHL+j7KNy8XtDRN6irgfca43Fe9Fk9JS+l6Irq9ySMbwhZe8dRGufnVh6qucPeaF9f5NLe8TPQLETfytjgtuwJ8haSPd9lvmqHijXZpfuZq3Oz9IFx+sWg7RHKT63TH3GtOFL9MvoZuFTmusQl02N6OptQgM0c0cYDtGVZWJyApzkdzCqOo1ypnyuJJGvmWStapZSWl1JFvESwuU30LIeHapHEAirMJRtgpY6M1eYvAzuh/bS6muf1SeQzIY2ZXfi6FMc35spHlyc441zOIaWuEeePQlrm30OHp9t1F3buB4TwsG79xxu5+k1ScLk+SS/cxahYV1CEd/6P/vW59OP7SVw+KeJH2LFWwt+k74VvPSL/AGo66Wh8CP8A3zIrO8WnoH0dnuZbojwIkManyu+Ccd4Uf9QqpxS1cigvPqb1Lrk6un+/BktYBzVZJW7t4hV9l614VDvS+gufkKXNdchLr0Pab12pxEjKwq8x84G6n2sD6qo8Qny0tfMkrX6h969oUF5F1NwhePeDboZ04jOOKkHtrg1WyrlzR3LDWdzn2c2VtbHf/VYzH1m7vgySPndzjx2OOZ5f6VtbfO3HO8mFFLYU/T3pm5dQXAHCWMxn5UTZHrKuPo11uF2Zg4fLqRWrzFfmuoQgaN4QGDsxpvVRDI8N/Cb/AEX1D7c15nVXO2xstQjhFv0y341WNy4aXByoCwRDhQGRFAVjbXQxdWs0PDLKd0+RxxQ+pgKkqm4TUkYayj5k84we0HmPKD316qLyslTzwXHos2mWxvMynEMy9XI38PHKOe4HIPcc9lU9dQ7a+m6N65YY7tqNjbTUQjTKSyjwJY23W3TxxvcmXt4558OdcSnU2U90ncVI3bP7O2umwuIQI08eWR2yTujm7nsAzw4AcfLWLbrL5fq6hJRPn3pJ2iF9eyzJ+zVRFEeWUTeO962Zz5iK9Bo6HVUk99yvKXMxy7QbPWi6VNItrbhxaswcRRhg3VZ3g27nOe2uLVbN3pZe5O0uUofQptXHbySWszBUnKtGx4ASY3SpPZvDdx3jHbV/iWnc0rI+W5HVLHQZO1fR3Z379bIHjlwAZIiFLAct4EFSccM4ziudTrLKlhbEkoJm3ZTYe007ekiDFyuGllYEheZA4BVHAE4A5DyVrfqrLukjMYqIpNqtfj1DWrYrh7dJ7aBcjKuvXr1hweasSR5CAPLXVpplTppZ3ayQt80i69MWh20OnM8NvDG/WxDeSKNDgtxG8ADiqWgsm70m35/wSTS5TV+j/wC9bn04/tJUnFPEj7GKti56jsRYTyNLLbI8jnLMd7JOAOPHyAVShqbYLEZYRu4pnRdXFppttkhIIIwcKoC5J44VR4zE+smtVGy6fzbM5SPmna7XXvbmW5fhv+Iv8CKMIvqHE95NekopVVaiVZSyx57ebPWkel3LpawI6wkq6xRqwPDiGC5Brh6a2bvim3uWHFYIDoA03EdzcEeM6xKe5BvNj1uB/TVjik8yjD5GlS6ZK10sbTT/APqUscNxNEkKxx4jlkQFt3fY4VgM5fHqqxodPB0pyWcmtknzEVsVtbcx31u0tzO8RkCOsksjqQ/gZKsxHAkH1VNqtNB1S5UsmIzeeo1umvTOt01nA8KB0l9XiP8AY2fVXK4fPluS+fQlsWYmzZ3Z60bSoZGtbcubVWLmKMsW6rO8WK5Jz21rbbNXtZe/zCiuUQuzlp1s0aniB4beZcH790euuvr7OSr3IoLMhpWUWTXnCyWvSbXlQFrsoMCgO2gCgNU6ZFAfL+3dh1Go3UY4DrC480oEuB3Dfx6q9JoZ81KKti/UQNWzQsOg7bX1mu5BOwjHKNwsijuUMDujuBAqtbpKrHmS6m6nJGvX9sL28G7cTsyc+rUKid2VUDe9eazVpaqnmKMObe5BGrBqSMmv3bIUa7uWQjdKGeUqVxjdKlsEY7KiVFaeeVZ9kbczI4ipTUsuj7e6hbKEiuW3ByVwsuO4FwSB3ZxVWzR0zeWvt0N1ZJGjW9sr67UpPcuyHmi7san5SoBvDuOa2r0tVbzFdQ5yZBxSFWDKSrKQyspIKkHKsCOIIOCCKnaTWGaHbea3czLuS3M8qZB3ZJpZFyOR3WYjIqOFNcXmMUvobOTe5hY6tcQgiG4mhBOSIpZIwTjGSFYAnGONZnVCfeSf0Ck1sdXunvvjt3/zE/560/DU+lfZGeeRw3t7LMQ00skrDk0jtIR5ixOKljCMO6sexq22c5rYwSNxr926FHurl0YYZGnlZSPIVLYI7qiVFSeVFZ9jbmZjZ63cxLuRXNxEmSd2OaVFyeZ3VYDNZnTXJ5lFN+wUmtjknmZ2LuzO7HLMxLMx7SWPEmt0lFYRhmANZMEjPtBdupR7u5dGBDK08zKwPMFS2CO41EqKk8qK+xtzSPI9fu1QIt3cqgG6EE8oULjG6FDYAxwxR0VN55Vn2HMyZ2Et+Mj/ACUHdzLf9vzVyuKTzJRJal5jI0uCuUTFy0qDlQE6i4FAZUAUB4aArx2ftJp52mtoJXzH4UkUbnHVgAZYE44VvG2cVhNoxhG33Haf8RtPqIvy1t+It9T+45UHuN0/4jafUQ/lp29vqf3GEHuO0/4jafUQ/lp+It9T+4wg9x2n/EbT6iH8tPxFvqf3HKg9x2n/ABG0+oh/LTt7fU/uMIPcdp/xG0+oh/LT8Rb6n9xyoPcdp/xG0+oh/LTt7fU/uMIPcdp/xG0+oh/LTt7fU/uMIPcdp/xG0+oh/LT8Rb6n9xhB7jdP+I2n1EP5afiLPU/uOVHvuN0/4jafUQ/lp29vqf3GEHuN0/4jafUQ/lp29vqf3GEee47T/iNp9RD+Wn4i31P7jlQe43T/AIjafUQ/lp+It9T+45Ue+43T/iNp9RD+Wnb2+p/ccqD3G6f8RtPqIfy0/EW+p/ccqD3G6f8AEbT6iH8tPxFvqf3GEHuN0/4jafUQ/lp29vqf3GEHuN0/4jafUQ/lp29vqf3GEee43T/iNp9RF+Wnb2+p/cYRQtZsYoryaOGKOJFZPBjRUGTFGSd1QBnjWkpOXVszgmtJi5VqC4abHwoCQoAoAoAoDhscGWc+RkU+qJG/7qAru3W30GnAIQZZ2GViU4wOxnb90faeNWtNpJ3dV0XzNJTURaTdM98WysVuq/w7rt/1b4+6ukuF143ZF2rLPsl0wJNIsV3GISxAWVCSmTyDA8Uz5ckeaq2o4dKC5oPJvGzO5edsdbNnZy3KoHMYUhSSAcuq8x56o0VdpYofM3k8LIvtnel2a5uoYGtY1EsioWEjEjPbjdGa6F3Do11ufNsaK3LwMzXr829tNMFDGKN5ApOAd1ScE9nKuZXHmko/Mkewp7Tpqmd0Q2kYDMq56xjjeYDON3vrrS4XGMW+YiVo47idUVndgqKCzMTgAAZJJ7BXHSbeETCj2i6aMOVsoVZRw62XeG93rGMHHeT6q6tPDG1mxkMrfkRFp00Xit/iQwOvaAHQ+pt4/dU8uF146Nmvasamxm2UGoxlosrImOsibG8ueR/zKfKPsrlX6adLxImjJSIrpJ25fTTAEhWXreszvMVxubnLAOc732VLpNKr85eMGJz5Tm6OukKTUZ5IngSIJH1mVdmz4SrjBA8tbazSKhJp5yYhPmLNtZtRBYQ9bMTxOEReLO3kUfeTwFVqaJ3S5Ym7kluKW+6abtmPVQQxr2Bt+Q47zlR9ldaPC4JfqbIHayQ0LpqffAu4F3Dzkh3sr3mNicjzHPdUdvDML9D+5srfmNuO/R4euiYOhTfRgeDDGRxrlcjUuVkuemROL04TkA/qcX1r/krrrhUfURdqe/8AG+f4nF9a/wCSs/lUfUO1LHsB0lyahd/q726Rjq3feV2Y+CVGMFR/FVbVaFUw5k8m0Z8zMdpYsX83+bq2/wD1Kv8A2mucSErpK8qAt1kPBoDpoAoAoAoCO0+QCOSU8meVyfKqkohHcURTWUsvAPlnWtVa5nluJD4UrFznsH7q+ZVCr6q9VTWq4KK8ipJ5Y59mOiW0NrG10rvO6B2IkdAhYZ3VCkA4zjJzk581ca7iNnO+ToiZVrAude6PbyK4liit5polbCSBMhlIBHLhnjg94NdGrW1SgnJpMidbT6DH115zs0wuUdJljRHDjDeBOqqT3lQp9dc2rl/Gfo2ySyzydRQbK3yQXlvNJkJHIrsQMnA54HbXYvg51Sit2QxeGhvbS9KOnzWlxEjyF5IpEXMTgZZSBk44Vx6tBdGabXn8yeU1gSumftofSR/3Frt2+HL2ZXW6HR086w0dtDbKSOvZmfHakW74J7izIf6a43DKlKbm/IntfQXHRxsqNQu+rcssUamSQrwJGQFQHsyTz8gPnro6zUOmGVu9iKEcsvXSB0X2sNnJcWodHhG+yl2cOg8fxiSCBkjHkx5qOl19krFGezJJ1rHQXWwmsNa39vKp4GRY5B5UkYKwPlxkN51FdDV1qypp+/2I4PDGB+kH41n5p/8Aaqhwr+r6G9vkR3QF79n9B/upW/Fe7EU7sgulnV2uNSmBPgQHqUHk3cdYfOXz8wqxoK1ClP59TWx5ZZ+i/o5t7u1/WbsM4dmEaBmQBUYqWJUgklg3bjAFVtbrZ12ckPI3hBNZZE7d9Gs0FwBZQzTQOu8MDfMbZIKFu0ciM8eNS6bXxlD/AMrwzWdbWxeOii1uobC4guYpItxnaIOCPBdMsB3b+8f6qo62Vc7lKDySQTS6iBTxRjnj/Su+V3uN6DQNnCq713hsDP8Ajtzxx7K47v1ue7/sT8sC3bBbM6YkhubCQylQYmbrC4G9ukjB7eAqpqb75Lkt/jBtGKWwbbwbt1G/8yIr9U+f90fNVM3N2knlQFus/FoDfQBQBQHNqM5SNmXxsYUeVj4KD1sRQGm5tMWzRJnhEUXy8E3R662j3kYZ8kL4o83+letZUPrvSrhZIInQ5V40ZSO0FQRXkppqTTLa2K3rfSPYWs7wSu4kjwGCxuwG8oYeEBjkwqxXorbI80V0NXNIjdutaivNDuJ4CxjbdALKVPgzqp4HjzBqTS1yr1MYy3MTeYsQ2m2LzyxwxgF5GCKCcDJ5ZPZXenNQi5PZFdLJadQ6MdQhieWRIgkas7YlBOFGTgY41VjxCmTUVnr+xu62upVtM/bQ+lj/ALi1at8OXszSO40v0g4j1lm3Zuzr68xH7vurl8KaxJexNccvQBOourlD4zxIy+ZHIb21rbiqfLFmKn5DS6QZwmmXpbkbeVfW6FVHzkVzNMs3R90Sy2PmXS4y08Kjm0sSjzmRQK9LY8QfsytFdRrfpB+NZ+af/arlcK/q+hJd5Ed0Be/Z/Qf7qVvxXuxFO7KZtxEV1G8B5/rEp9TOWX7CKu6R5pj7Gk92PXohuFfSrfH7vWIw8hWVvvGD664euWL5E9fdJDafbS0sGRLh2DSAsoVGfgDjJxyqOnTWXLMFsZcktzHRdrLa/hnNsWYRqQxZGTiysQBnnyrM9POmSUwpJ7Hy8hwoPd/pXp/Iq+YwouiDUGUMDbYIBH+I/aM/y6574lSvn9v8knZMZnRXsrPp8E0dwYy0ku+OrYsMbirxJUcciuZrdRG6acfJEsI4RK7cWu9Asg5xOrH5LeA3q8IN/TVM3InSX5UBb7BvBoDqoAoAoDhu/CljTsGZG/p4ID/Ud4fIoDtoD5y6T9jnsrl5VUm1lYujjkhY5MbeTiTjyjHbmvQaHUqyCi90Vpwwzg0Pb2/tIephmxGM7oZFfczz3CRkDuOR3VLbo6bJczXUwptEVY2VxfXG5GGmnlYsxPHiT4Tu37qjtP8A9CpZzhTDL6JGMOTHftrpC2mz8lupyI441J/ibrULt62JPrriaex2apTfmyeaxDAndgfhKz9On312NX4EvYgh3kfRW23wfd+gl9g152jxY+5ZlsfL+l/tofSRe2tent7kvZlWO6Po/pJ2WOoWZjTAmjbrIieRYAgoT2BgSO44PZXnNJf2NmXt5lqcco+d7a4uLO43lLwXERI4jDKeRBU8CCOw5Br0LULodeqZW6xZJbRbbXt6gjuJsxgg7iqqAkci2B4WOeDwzxxUdOkqqeYrqZc2y09D2xrzTpeSqVgiO9HkftJB4pH+VTxz5QO+qvENUox7OO73Nq4ebJT9IPxrPzT/AO1UXCv6vobWkd0Be/Z/Qf7qVvxXuxMU7s7+mnY1zJ+vQqWUgCdVGSpUYWTHauMA+TAPlrTh2qSXZy+gsh5oX2zW1t1Y736tLuq/FkIDqTjG9g8jjHEY7K6N2mru6yRGpOOxy6rqdxez78rNNM+FUAcf8qIijgOPIDy1tCuumGF0QbcmPro92Yax051kGJpQ8so57pKYVM9ygZ7ya4WqvV1ya2XRFiMcRPnGMeCPMPur0RWe5bE6RdTAAF2wAAAG5DyHL9yqv4Gj0m3aMtPRntrfXOoxQz3LSRsJMqViGcISOKoDzqprdLVXU5RXU3hNtjru7dZEZG8V1KnzEYNcUnKDpRKndbxlJRvOpKt9oNAXLTJOFASVAFAFAcOn+E0snlfcX5MWVx9PrD66A7qAwliVgVYBlPAggEEeQg86JtdUCtTdHums28bOIH/KCg+ipA+yrC1d6/qZryRJnStGt7ZStvDHCp4kIqrk+UkDJPnqGdkp9ZNsykkdF5aRyoY5USRG8ZHUOp45GVIweOKwm4vKMkfbbL2UbB47O2R1OVZYIlIPYQwXINbu6xrDk/uzGESc8KurI6hlYEMrAMGB4EEHgR3VGm1sZIlNkrAEEWVqCCCCIIQQRyIO7zqV32tY5n92YwiZqEyRmr7PWt1j9YgjlI5F1BI8zcx89SQunDutow0mR1psDpsbBls4sjiN4F8eTAYkVLLV3SWHJmFFFjVQOA4AVXNjj1LR7e43evgim3c7vWxpJu5xnG8DjOB81bQsnDutoxjJjp2h20DFoLeGFiMFo4kjJGc4JUDIzWZ2Tn3m37jCR3kVoZK9f7DafMxeS0hLE5JVdwk+UlcZNTx1NseikzVxTOvSNmbS1Obe3iiblvKo3seTfPHHrrSy6yfebZlJIlWUEYPEHgRUZkhvchp/xG0/5eH8tS9vb6n92Ywg9yFh8RtP+Xh/LTt7fU/uxyr5G+y2dtIXEkVrbxuM4dIY0YZGDhgoI4ViVtkliUm/qMIk6jMlJ1+DqrsnslUSD5QwkgHzRn+qgJfSpuVAT6nhQHtAcupXYhiklblGjufMqlj91DMYuTwivWG2NjHGifrAO6qqTuvxIGCfF7TxrTniXvyzVeg6Pd1Y/wA8fRf8Kc8R+V6r0MPd1Y/zx9F/wpzxH5XqvQyV0nVorlC8L76ht0nBHEAHHHuIrZPOxVuosply2LDOPUtqbWCQxyyhXGCRhjzGRyFHJLclp0N9seaEcolbadZEV0OVYBlPlBGQayVpRcZOL3IFtt7EEgzjIOD4L8xz7K154l5cM1LWVAPd1Y/zx9F/wrHPEfleq9DD3dWP88fRf8Kc8R+V6r0MPd1Y/wA8fRf8Kc8R+V6r0MPd1Y/zx9F/wpzxH5XqvQw93Vj/ADx9F/wpzxH5XqvQw93Vj/PH0X/CnPEfleq9DD3dWP8APH0X/CnPEfleq9DD3dWP88fRf8Kc8R+V6r0MPd1Y/wA8fRf8Kc8R+V6r0MPd1Y/zx9F/wpzxH5XqvQz2PbaxYgCcEkgDwX5k4HZWedGHw3UxWXAnLu5WNGkc4RAWY+QAZJrYpxg5NRW7IvTNqLW4kEcUoZyCQMMOA58xWqkmWbtDfTHmnHCOvVtXhtlDzPuKTug4J44JxwHcay3giposuly1rLIr3c2P88fRf8K154ln8r1XoZ77urH+ePov+FOeI/K9V6GQe020dpP1PVShpFcrjDDwXU5AJH8Sxn1VlSRHboNRVHmnHCO/SZuVbFQtVs+RQG6gKx0kT7mnT/5txPU8iIfsJrWWxc0EOfUQX7iSqqe9ChkKAbfRF70k9M39uOrFfdPH8d+JXsv5ZTekz4Ql+TH7AqOzvHZ4L8KvdjY2Z96W/oY/YFTx2R5TV+PP3Yg7rx3+U3tGqr3Pe0+HH2X8GqsEpkik8ACT5AM0NZSjHd4MaDmTWT3FMMx2kfmjyhse4oYUk9gxTBjnjtk8obNpLJ7is9TXtIfNHlYNzo0/9rH6RPbFZW5DqPCl7Mem13vG59DJ7Jq09jwek8eHuhXdF/wgnyJPuqCrc9Vxz4X6ot3S771i9KPYepLNjkcB+IfsKaq568KA9R91lb+Flb5mBNbR3Kevhzaea/YamlS8qtHgS4ac+RQHfQFO6Vvg9vJ1kOfrBj7cVrPY6PCfiof98hOVVPchQBQDb6Iveknpm/tx1Yr7p4/jvxK9l/LKb0mfCEnyY/YFR2d47PBfhV7sa+zPvS39DH7AqeOx5TV+PP3YhLrx3+U3tGqr3Pe0+HH2X8GqsEowJdROl2lusKIbi4XrZHYZwOGBz7wB5j5anzyRWDzUKfzDUTc2+WPRHDqGqwXU1jKE3LnrolnUKQrf4i4bOMHl58HurGU2mTU020V2wbzDleOv7Fq1DaC6S/8A1dLZXg30Xe6t/FYDeO/nd4ZPZ2Vvl5xg5dWmplpu0lZiXyyVDUdLjfWOoiA3DMmQOQwA8oHzNUbX6zs1aicOHc8t8P8A4RNdKMSSRRTx8o5JIHx3E8/6lPz1tZtkpcEslC2VcvNZRlc7RyWdhYGNI234/C3wTyA5EEY599OblSNYaNarVWpyawzKazia+067iUItzlmXsDdWTy8vHB7xWcfqTMRtnHTXUTeXHb7nVrO0GoRyyrHZK0SsQr9W5yo7cg4o5ST2IdPpdLOEXO3En5CqzVc9euiOjT/2sfpE9sVlbkV/hS9mPTa73jc+hk9k1aex4PSePD3Qrui/4QT5En3VBVueq458L9UW7pd96xelHsPUlmxyOA/EP2FNVc9eFAeScj5jWVuV9V4MvZjK0l+VWz56y56U/KgJigKz0j2+/p0/+UJJ6o5Fc/YprWSyi3oJ8mog/wBxI1VPfBQyFANvoi96Semb+3HVivunj+O/Er2X8spvSZ8ISfJj9gVHZ3js8F+FXuxr7M+9Lf0MfsCp47HlNX48/diEuvHf5Te0aqvc97T4cfZfwajWCQYGv2cl3bWV1bL1hiUI6LxIZSpHDyAgg+cVPLqk0eb0tkNLbbTc8J+ZJbSyzNFpzXIRZTeQllTgF48AeJ44xnjWz8slbSKtTuVb/TyPc23W1dwuqi1ynUl0XBXjhkB8bPlNYcnzYNYcPrloXf15jg2bsUh1O9mbwYrYO2eJxv8AhE/R36RWJNk+qulPRVVreX9je0drPYXkNrK8rDNwQ4wQ2d7h4I4Eqfnp0aaREnfRqa53Rx5dPkcGr6NPc6fp/URmTdj8LBUYyFwTkisSi2kWtPq6tPqrnY8ZZJTgQ3OlWmQXhyz48pjI+071bbNIqxzZTqL8dHt9zTr51kzTLEHMBZggC22Ch4cyN75+NYfPnoSaT8tVUXZ3vPvf/gtGTdJB4EEgjyEcDVdnqIyTSa8zfp/7WP0ie2KzHcjv8OXsx6bXe8bn0MnsmrT2PB6Tx4e6Fd0X/CCfIk+6oKtz1XHPhfqi3dLvvWL0o9h6ks2ORwH4h+wpqrnrwoA3ckDyso+dgDW0FllLiE+TTTf7DE0k8qtHgi56SeVATtAcmqWglhkiblIjofMykH76w9jaEnGSZ87bpHBhhhwYeRhwYfPmqrXXB9DosU64yXmgrBKFANvoi96Semb+3HVivunj+O/Er2X8spvSZ8ISfJj9gVHZ3js8F+FXuxr7M+9Lf0MfsCp47HlNX48/diEuvHf5Te0aqvc97T4cfZfwaiawSHbpetzW+eomaPe5gYIP9JBGe+tk2titfpaL/ESYS6vOxBaV2IkEwJOcSDAD+fgPmpzszHSUx7sVtj6GqbUpGl65pCZcht8kZyuN0+rApl5yZVFMa+ySXL8jfJrs7CQGZj1uOs4jw8DA3uHkpzMjWj065Wor9O37Gmx1GSAlopDGWG6SMcR5DWE2tiW6mq1LtEnjY67bae6jRUS4dUUYVQRgAcgOFbKciCWg0s5c0ops449QkEnXCRutB3uszls4xnJ7q1y85J3TU6+zwuX5Ej7r7341J86/hW3PIrfluj9C/wB/+SHaTJJJySST5zzNal6PKklE36f+1j9IntikdyO/wpezHptd7xufQyeyatPY8HpPHh7oV3Rf8IJ8iT7qgq3PVcc+F+qLd0u+9YvSj2HqSzY5HAfiH7CmquevCgOjTo96VO7LfMMD7WB9VS1LqcPjlvLSorzZfdJXlU55EuekryoCcoDxhQCP2/03qL2QgYWX/FXzt+09e/k/1CoLF1yev4LqOenke6K5UR2woBt9EXvST0zf246sV908fx34ley/llN6TPhCT5MfsCo7O8dngvwq92NjZn3pb+hj9gVPHY8pq/Hn7sQd147/ACm9o1Ve572nw4+y/guPRPErXUgYAjqTzAP76VJVucfjzapjj5/2LTdba2CSNG8ZBVijHqlIBBwTz5eqpHNbHIhwzVzgrI7b7la6TdCiiMVxCoVZSVZV4DON5WA7MjNaWRW6OpwXV2TcqrOuNi1aJcw2+lwzyoCqxx72FDE7zBR5+JFSJ4icjUwst1kq4Pq2zk932n/yn+qT8a17SJP+T6z5r7nB0Wqkkt426CpZWXIHAFnI4dnDFYreWyfjKnXXVFvqkSdxtzYI7IYmyrFTiJeanB7e6tnYkVYcJ1c4qSfR/uQEmrQXeqWbQoQg8Fgyhcnwzy7eYrTmUpLBfWmu02htVj6vHn7Fw1vaKytZOrmXDbobhFvcDnHEDuNSOSW5ydPotTqI81e3uUzbraS0uYFS3GHDhj/h7nDBB447xUc5Jrodnheh1FF3NZtj5lM0/wDax+kT2hUUdzt6jw5ezHptd7xufQyeyatPY8HpPHh7oV3Rf8IJ8iT7qgq3PVcc+F+qLd0u+9YvSj2HqSzY5HAfiH7CmquevCgJXQYeb/xHA8y54+sk/MKsVrCPGcZ1Ha38q2Rd9Jj5VIcguelJQErQBQFN6Q9DNxBlBmWPw07/AOJPWOXeBWsllF7h+qenuUvLzE7VU91GSkk0FDYbfRF70k9M39uOrFfdPH8d+JXsv5ZTekz4Qk+TH7AqOzvHZ4L8KvdjY2Z96W/oY/YFTx2PKavx5+7EHdeO/wApvaNVXue9p8OPsv4Lp0Re+5PQn20qSrc43H/Bj7/2LDe9G8MsryNPJ4bs5Ubg8Y5IBxmt3Wm8nNq4zdXUq1FdFv1I3pbkKpbwhCIxlg3ZlV3VXzgEn/w1i3bBZ4ClKc5t9fkWHRNMS50mGGQkI0ceSpAPgsGGCR5QK3SzE52pulTrZTjumyNn6OLMKxEkuQCfHTsHya17OJajxrVNpNL7Ef0Oc7nzR/8AfWtXmWOPvKh9SYueju0d2cyS5ZmY4dObEk48HvrdwjuUq+MamEVFYwv2KtBpMdrrMEURYoGU5YgnJjbPEAVoklPodWeonqOGznPf/JddpNi4byXrZJJEYKFwpTGASc8VJ7a3lBPc4uj4lbpockEsZyL7bnZiOy6rq3d9/ezv7vDdxjGAPLUU4KOx6Hhmvs1XNzrGCu6f+1j9IntitI7nRv8ADl7Mem13vG59DJ7Jq09jwek8eHuhXdF/wgnyJPuqCrc9Vxz4X6ot3S771i9KPYepLNjkcB+IfsKaq568yjjLMFHM9vkHafV+FbQjllHX6paepy8/ItWnwAYAHAcBVo8JKTk8st2kw8qGC32EeBQHXQBQHPdx5FAKfbjZgozTwr4Jy0iDsPMuB5DzI9dRTh5o9BwnifZ/+K3byZS6gPUrr1Q2+iL3pJ6Zv7cdWK+6eQ478QvZf3Kb0mfCEnyY/YFR2d47PBfhV7sbGzPvS39DH7AqeOx5TV+PP3Yg7rx3+U3tGqr3Pe0+HH2X8F06IvfcnoT7aVJVucbj/gx9/wCxGa3ot41zMUhnIMrlSA+MFjgg0lGWSXTarSRoiptZx1LXt7Gy6VAs5zMGiBJ4kuEO/wDZvVvPu9Tl8LfNrZOvu9fsbprN5tCSONS7mOHCjmcSIT9gNZ/pI+0jXxJym8LmZQPcjefFZPmH41DySPQ/mWk9aLn0SQskl0jgqy9WGB5ggvkGpKljJx+OzjONco7PJVtU2Vu2mlYW0hBkkIOBxBckHnWsoybOlp+IaWNUYuSykjbsxpU0GoWomjaMs5K72BnCnP3ikYtSWTXW6mm7SWdm84X9zu6VZGF6MEj/AAk5Ej956WvqRcDhGWneV5lMZyeZJ85JqI7ahGOyN2n/ALWP0ie2KytyO/w5ezHptd7xufQyeyatPY8HpPHh7oV3Rf8ACCfIk+4VBVueq458L9UW7pd96xelHsNUlndORwH4h+wpwM8BxJ5Dy1Allnqb74Uxc5sm9NstwZPFjz7v8o/8/wBMWYxwjxGu1ktTZl7eRY9Mt+NbFIuGlW3KgLFEuBQGdAFAeMKAidQts0At9o9khkvDhTzKfunzfwnzcPvqOVaZ19Fxayj9MusSydFTiOCSJyEl61m3GIDEbiDeA/eHA8RWYLCwR8V1MNRapw2x/wAlP6TPhCX5MfsCorO8eg4L8KvdjY2Z952/oY/YFTx2PKavx5+7EHdeO/ym9o1Ve572nw4+y/glNl9oGspWkVA5ZNzDEjtBzwHdW0JcpW12iWrgot4w8ln/AOKcvxeP6bfhW/a/scr/AE9D1v7f5KttFtFNeOGlIAXO6i8FXPM955cTUcpuR1tHoa9LFqO73ZPaP0iSW8McIgRhGoUEuwJx24xW6twjn38EjbY7HPGeux2f8VJfi8f02/LWe1/Yi/09D/2P7f5IbRttHt5riVYlYztvEFiAvFjgHHHnWqsw2W9RwmN1cK3LHKsbEz/xTl+Lx/Tb8tbdr+xU/wBPQ/8AY/t/kiNT22ea4t7gxKpgLEKGJDbwHM44Vh2ZZap4RGuqdfNnmx1xtgi9ptda8m61kCHdCYBJ5EnOSO+tJy5mW9Do1pa+RPPXJE1qXTo0/wDax+kT2xWY7kN/hS9mPTa73jc+hk9k1aex4TR+PD3QrujE4v0P+ST2agq3PU8c+F+qLF0lanFcRpDC6uyybzEcVA3WHj8iePIZqWUco85w/VrSzc2s9Cn2VgE72/iP3Adg/wDONZjFIj1Wst1Eszf0Jiztc1sVC0aVY8qAtNlBigO6gCgCgCgNU0eaAiL6yzQFZ1HSgeYB7eX20BWtV0HrGLF5N7gMli/LgB4eeHmrVxTL2m4hfQuWD6fIsWl7VzwRpGYo5FRQoILRnCjAz43Hh3VnYqWTc5uT8xez6dMWY7qcST457Tn+CouyPR18dhGCXLsC6XJ2lR9Jv9BTsjEv/kHyh/ubF0du1/mTH3saz2SK8uPXeSQPozY8F8nyFcfaOXzGjqXkZq49an+tJo4HQqcMMEcwf/OVQyTR6PTaqu+HNBmNYLAUMm23t2c4X1seQ/E91bxg2cvXcTr03RdZfI7P/Rz/ADD9EfjUvZI4j47fnZHjaO/Y49an797/AErHZIkhx+1d6KNb6VKOQQ/1MP8AtrHZFiPH4+cDO1sJVdWITwWVvGY5wQf4aKo1t47GUXFR3Lnq+1dxPG8WI40kUq26rM2CMHDk4/6amPOwm4SUluitW+lovIEnlliT9nL7KwopE1+suu78skjHak1krEha6eaAntP07uoCx2drigJNFxQGVAFAFAFAFAa5Is0BH3NlmgIe503uoCNm0zuoDkfTe6gNR0zuoD0aZ3UBmNN7qA4dU0BZF48GHisOY/Ed3+vGsOOSzptVZp5c0GU2/wBPkhOHU47GAJB8nHsPcftqu4NHrdLxWi2P6nh/uZWunM3FgVXv4E9wHYO//wDtbQr+ZR1/GYpOFO/zJy3twAABgDkKnPMyk5PL3JG3ss0NTvj03uoDJtM7qA1nTO6gAaZ3UBvj0zuoDtg0zuoCUtdN7qAl7e0xQHaiYoDKgCgCgCgCgCgCgPCKA1vADQHNJYA0BzPpvdQGo6Z3UB6NM7qA2DTe6gNM2m91AQ99pvdQELNpvHlQGy103uoCdstM7qAlY9N7qA9bTO6gMDpndQANM7qA3JptAdMdkBQHQsQFAbMUAUAUAUAUAUAUAUAUAUAUAUAUAUAUAUB4y5oDjuLXNAR0und1AZwafjsoCSgt8UB0gUAUAUAUAUAUAUAUAUAUAUAUAUAUAUAUAUAUAUAUAUAUAUAUB4aA83aAAKAyoAoAoAoAoAoAoAoAoAoAoAoAoD/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673" y="1600200"/>
            <a:ext cx="119234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0228" y="3048000"/>
            <a:ext cx="1147092" cy="115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Arrow Connector 6"/>
          <p:cNvCxnSpPr/>
          <p:nvPr/>
        </p:nvCxnSpPr>
        <p:spPr bwMode="auto">
          <a:xfrm flipV="1">
            <a:off x="4953000" y="2133600"/>
            <a:ext cx="2785835" cy="5334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3317649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Consumer Information </a:t>
            </a:r>
            <a:br>
              <a:rPr lang="en-US" b="1" dirty="0" smtClean="0"/>
            </a:br>
            <a:r>
              <a:rPr lang="en-US" b="1" dirty="0" smtClean="0"/>
              <a:t>From Business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Businesses provide information to consumers by: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/>
              <a:t>A</a:t>
            </a:r>
            <a:r>
              <a:rPr lang="en-US" dirty="0" smtClean="0"/>
              <a:t>dvertising, 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/>
              <a:t>P</a:t>
            </a:r>
            <a:r>
              <a:rPr lang="en-US" dirty="0" smtClean="0"/>
              <a:t>roduct labels,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Customer service departments, 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Business specialists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Better Business Bureaus</a:t>
            </a:r>
          </a:p>
          <a:p>
            <a:pPr marL="914400" lvl="1" indent="-514350">
              <a:buFont typeface="+mj-lt"/>
              <a:buAutoNum type="arabicPeriod"/>
            </a:pPr>
            <a:endParaRPr lang="en-US" dirty="0"/>
          </a:p>
          <a:p>
            <a:pPr marL="914400" lvl="1" indent="-514350">
              <a:buFont typeface="+mj-lt"/>
              <a:buAutoNum type="arabicPeriod"/>
            </a:pPr>
            <a:endParaRPr lang="en-US" dirty="0" smtClean="0"/>
          </a:p>
          <a:p>
            <a:pPr marL="400050" lvl="1" indent="0">
              <a:buNone/>
            </a:pPr>
            <a:r>
              <a:rPr lang="en-US" dirty="0" smtClean="0"/>
              <a:t>(</a:t>
            </a:r>
            <a:r>
              <a:rPr lang="en-US" i="1" dirty="0" smtClean="0"/>
              <a:t>Next 5 slides</a:t>
            </a:r>
            <a:r>
              <a:rPr lang="en-US" dirty="0" smtClean="0"/>
              <a:t>)</a:t>
            </a:r>
          </a:p>
          <a:p>
            <a:pPr marL="914400" lvl="1" indent="-514350">
              <a:buNone/>
            </a:pPr>
            <a:endParaRPr lang="en-US" dirty="0"/>
          </a:p>
        </p:txBody>
      </p:sp>
      <p:pic>
        <p:nvPicPr>
          <p:cNvPr id="8" name="Picture 2" descr="Consumer Protecti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3816" y="3200400"/>
            <a:ext cx="2547784" cy="351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Consumer Information </a:t>
            </a:r>
            <a:br>
              <a:rPr lang="en-US" b="1" dirty="0" smtClean="0"/>
            </a:br>
            <a:r>
              <a:rPr lang="en-US" b="1" dirty="0" smtClean="0"/>
              <a:t>from Businesses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Advertising:</a:t>
            </a:r>
            <a:r>
              <a:rPr lang="en-US" dirty="0" smtClean="0"/>
              <a:t> main purpose is to </a:t>
            </a:r>
            <a:r>
              <a:rPr lang="en-US" dirty="0" smtClean="0">
                <a:solidFill>
                  <a:srgbClr val="00B0F0"/>
                </a:solidFill>
              </a:rPr>
              <a:t>convince</a:t>
            </a:r>
            <a:r>
              <a:rPr lang="en-US" dirty="0" smtClean="0"/>
              <a:t> you to buy a product/service, you should use it with care as a source of consumer information.</a:t>
            </a:r>
          </a:p>
          <a:p>
            <a:endParaRPr lang="en-US" dirty="0" smtClean="0"/>
          </a:p>
          <a:p>
            <a:r>
              <a:rPr lang="en-US" b="1" dirty="0" smtClean="0"/>
              <a:t>Product Labels: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provides useful written </a:t>
            </a:r>
            <a:br>
              <a:rPr lang="en-US" dirty="0" smtClean="0"/>
            </a:br>
            <a:r>
              <a:rPr lang="en-US" dirty="0" smtClean="0"/>
              <a:t>information about the </a:t>
            </a:r>
            <a:br>
              <a:rPr lang="en-US" dirty="0" smtClean="0"/>
            </a:br>
            <a:r>
              <a:rPr lang="en-US" dirty="0" smtClean="0"/>
              <a:t>nature or content of a product. </a:t>
            </a:r>
          </a:p>
          <a:p>
            <a:endParaRPr lang="en-US" b="1" dirty="0" smtClean="0"/>
          </a:p>
        </p:txBody>
      </p:sp>
      <p:pic>
        <p:nvPicPr>
          <p:cNvPr id="22532" name="Picture 4" descr="https://encrypted-tbn0.gstatic.com/images?q=tbn:ANd9GcRE3VtzLGU2Je795ZBSrGkYcPE94JZvouQ9KRxFTLG2jL3Jhylk2qmLCRoo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3200" y="3810000"/>
            <a:ext cx="2381865" cy="2895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Consumer Information </a:t>
            </a:r>
            <a:br>
              <a:rPr lang="en-US" b="1" dirty="0" smtClean="0"/>
            </a:br>
            <a:r>
              <a:rPr lang="en-US" b="1" dirty="0" smtClean="0"/>
              <a:t>from Businesses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30725"/>
          </a:xfrm>
        </p:spPr>
        <p:txBody>
          <a:bodyPr/>
          <a:lstStyle/>
          <a:p>
            <a:r>
              <a:rPr lang="en-US" b="1" dirty="0" smtClean="0"/>
              <a:t>Customer Service Departments:</a:t>
            </a:r>
            <a:r>
              <a:rPr lang="en-US" dirty="0" smtClean="0"/>
              <a:t> special departments devoted to customer service.</a:t>
            </a:r>
            <a:br>
              <a:rPr lang="en-US" dirty="0" smtClean="0"/>
            </a:br>
            <a:endParaRPr lang="en-US" dirty="0" smtClean="0"/>
          </a:p>
          <a:p>
            <a:endParaRPr lang="en-US" dirty="0" smtClean="0"/>
          </a:p>
          <a:p>
            <a:r>
              <a:rPr lang="en-US" b="1" dirty="0" smtClean="0"/>
              <a:t>Business Specialists:</a:t>
            </a:r>
            <a:r>
              <a:rPr lang="en-US" dirty="0" smtClean="0"/>
              <a:t> consult expert advisors before buying products</a:t>
            </a:r>
          </a:p>
          <a:p>
            <a:pPr lvl="1"/>
            <a:r>
              <a:rPr lang="en-US" dirty="0" smtClean="0"/>
              <a:t>Complicated items, not familiar with them</a:t>
            </a:r>
          </a:p>
          <a:p>
            <a:pPr lvl="1"/>
            <a:r>
              <a:rPr lang="en-US" dirty="0" smtClean="0"/>
              <a:t>Houses, used cars, major equipment</a:t>
            </a:r>
          </a:p>
          <a:p>
            <a:pPr lvl="1"/>
            <a:r>
              <a:rPr lang="en-US" dirty="0" smtClean="0"/>
              <a:t>i.e. Home inspector </a:t>
            </a:r>
          </a:p>
          <a:p>
            <a:endParaRPr lang="en-US" b="1" dirty="0" smtClean="0"/>
          </a:p>
        </p:txBody>
      </p:sp>
      <p:pic>
        <p:nvPicPr>
          <p:cNvPr id="1026" name="Picture 2" descr="http://blog.allconnect.com/wp-content/uploads/2010/08/home-inspec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5333999"/>
            <a:ext cx="2133600" cy="14224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4" name="AutoShape 4" descr="Image result for home inspector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Image result for home inspector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5405051"/>
            <a:ext cx="1733550" cy="13513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http://us.cdn2.123rf.com/168nwm/macrovector/macrovector1408/macrovector140800005/30350192-24h-online-worldwide-available-customer-support-help-desk-woman-operator-service-concept-illustrati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160337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Consumer Information </a:t>
            </a:r>
            <a:br>
              <a:rPr lang="en-US" b="1" dirty="0" smtClean="0"/>
            </a:br>
            <a:r>
              <a:rPr lang="en-US" b="1" dirty="0" smtClean="0"/>
              <a:t>from Businesses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1" y="1600200"/>
            <a:ext cx="8677466" cy="4530725"/>
          </a:xfrm>
        </p:spPr>
        <p:txBody>
          <a:bodyPr/>
          <a:lstStyle/>
          <a:p>
            <a:r>
              <a:rPr lang="en-US" b="1" dirty="0" smtClean="0"/>
              <a:t>Better Business Bureaus (BBB):</a:t>
            </a:r>
            <a:r>
              <a:rPr lang="en-US" dirty="0" smtClean="0"/>
              <a:t> </a:t>
            </a:r>
          </a:p>
          <a:p>
            <a:pPr lvl="1"/>
            <a:r>
              <a:rPr lang="en-US" sz="2200" dirty="0" smtClean="0"/>
              <a:t>supported by </a:t>
            </a:r>
            <a:r>
              <a:rPr lang="en-US" sz="2200" b="1" dirty="0" smtClean="0">
                <a:solidFill>
                  <a:srgbClr val="00B0F0"/>
                </a:solidFill>
              </a:rPr>
              <a:t>dues paid </a:t>
            </a:r>
            <a:r>
              <a:rPr lang="en-US" sz="2200" dirty="0" smtClean="0"/>
              <a:t>by member businesses.</a:t>
            </a:r>
          </a:p>
          <a:p>
            <a:pPr lvl="4"/>
            <a:endParaRPr lang="en-US" dirty="0" smtClean="0"/>
          </a:p>
          <a:p>
            <a:pPr lvl="1"/>
            <a:r>
              <a:rPr lang="en-US" sz="2200" dirty="0" smtClean="0"/>
              <a:t>Work to maintain ethical practices in the advertising and selling of products and services and to combat consumer fraud.</a:t>
            </a:r>
          </a:p>
          <a:p>
            <a:pPr lvl="4"/>
            <a:endParaRPr lang="en-US" dirty="0" smtClean="0"/>
          </a:p>
          <a:p>
            <a:pPr lvl="1"/>
            <a:r>
              <a:rPr lang="en-US" sz="2200" dirty="0" smtClean="0"/>
              <a:t>If consumers have reported problems with a firm, you could find out about these complaints.</a:t>
            </a:r>
          </a:p>
          <a:p>
            <a:pPr lvl="4"/>
            <a:endParaRPr lang="en-US" dirty="0" smtClean="0"/>
          </a:p>
          <a:p>
            <a:pPr lvl="1"/>
            <a:r>
              <a:rPr lang="en-US" sz="2200" dirty="0" smtClean="0"/>
              <a:t>Only Give Facts, </a:t>
            </a:r>
            <a:r>
              <a:rPr lang="en-US" sz="2200" dirty="0"/>
              <a:t>d</a:t>
            </a:r>
            <a:r>
              <a:rPr lang="en-US" sz="2200" dirty="0" smtClean="0"/>
              <a:t>on’t recommend products or firms.</a:t>
            </a:r>
          </a:p>
          <a:p>
            <a:pPr lvl="1">
              <a:buNone/>
            </a:pPr>
            <a:endParaRPr lang="en-US" dirty="0" smtClean="0"/>
          </a:p>
          <a:p>
            <a:endParaRPr lang="en-US" b="1" dirty="0" smtClean="0"/>
          </a:p>
        </p:txBody>
      </p:sp>
      <p:pic>
        <p:nvPicPr>
          <p:cNvPr id="5" name="Picture 8" descr="BBB Accredited Business sea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8310" y="228600"/>
            <a:ext cx="2353957" cy="892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Effective Consumer Practices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Answer the following questions when choosing the best product/service for you:</a:t>
            </a:r>
          </a:p>
          <a:p>
            <a:pPr marL="2686050" lvl="5" indent="-514350">
              <a:buFont typeface="+mj-lt"/>
              <a:buAutoNum type="arabicPeriod"/>
            </a:pPr>
            <a:endParaRPr lang="en-US" sz="1400" dirty="0" smtClean="0"/>
          </a:p>
          <a:p>
            <a:pPr marL="914400" lvl="1" indent="-514350">
              <a:buFont typeface="+mj-lt"/>
              <a:buAutoNum type="arabicPeriod"/>
            </a:pPr>
            <a:r>
              <a:rPr lang="en-US" sz="2000" dirty="0" smtClean="0"/>
              <a:t>Would you rather buy this item instead of another desired item that costs the same amount of money?</a:t>
            </a:r>
          </a:p>
          <a:p>
            <a:pPr marL="2228850" lvl="4" indent="-514350">
              <a:buFont typeface="+mj-lt"/>
              <a:buAutoNum type="arabicPeriod"/>
            </a:pPr>
            <a:endParaRPr lang="en-US" sz="600" dirty="0" smtClean="0"/>
          </a:p>
          <a:p>
            <a:pPr marL="914400" lvl="1" indent="-514350">
              <a:buFont typeface="+mj-lt"/>
              <a:buAutoNum type="arabicPeriod"/>
            </a:pPr>
            <a:r>
              <a:rPr lang="en-US" sz="2000" dirty="0" smtClean="0"/>
              <a:t>Which business(</a:t>
            </a:r>
            <a:r>
              <a:rPr lang="en-US" sz="2000" dirty="0" err="1" smtClean="0"/>
              <a:t>es</a:t>
            </a:r>
            <a:r>
              <a:rPr lang="en-US" sz="2000" dirty="0" smtClean="0"/>
              <a:t>) should you visit?</a:t>
            </a:r>
          </a:p>
          <a:p>
            <a:pPr marL="2228850" lvl="4" indent="-514350">
              <a:buFont typeface="+mj-lt"/>
              <a:buAutoNum type="arabicPeriod"/>
            </a:pPr>
            <a:endParaRPr lang="en-US" sz="600" dirty="0" smtClean="0"/>
          </a:p>
          <a:p>
            <a:pPr marL="914400" lvl="1" indent="-514350">
              <a:buFont typeface="+mj-lt"/>
              <a:buAutoNum type="arabicPeriod"/>
            </a:pPr>
            <a:r>
              <a:rPr lang="en-US" sz="2000" dirty="0" smtClean="0"/>
              <a:t>What quality of goods/services do you want?</a:t>
            </a:r>
          </a:p>
          <a:p>
            <a:pPr marL="1771650" lvl="3" indent="-514350">
              <a:buFont typeface="+mj-lt"/>
              <a:buAutoNum type="arabicPeriod"/>
            </a:pPr>
            <a:endParaRPr lang="en-US" sz="600" dirty="0" smtClean="0"/>
          </a:p>
          <a:p>
            <a:pPr marL="914400" lvl="1" indent="-514350">
              <a:buFont typeface="+mj-lt"/>
              <a:buAutoNum type="arabicPeriod"/>
            </a:pPr>
            <a:r>
              <a:rPr lang="en-US" sz="2000" dirty="0" smtClean="0"/>
              <a:t>What price are you willing to pay?</a:t>
            </a:r>
          </a:p>
          <a:p>
            <a:pPr marL="1771650" lvl="3" indent="-514350">
              <a:buFont typeface="+mj-lt"/>
              <a:buAutoNum type="arabicPeriod"/>
            </a:pPr>
            <a:endParaRPr lang="en-US" sz="600" dirty="0" smtClean="0"/>
          </a:p>
          <a:p>
            <a:pPr marL="914400" lvl="1" indent="-514350">
              <a:buFont typeface="+mj-lt"/>
              <a:buAutoNum type="arabicPeriod"/>
            </a:pPr>
            <a:r>
              <a:rPr lang="en-US" sz="2000" dirty="0" smtClean="0"/>
              <a:t>Should you pay cash?</a:t>
            </a:r>
          </a:p>
          <a:p>
            <a:pPr marL="1771650" lvl="3" indent="-514350">
              <a:buFont typeface="+mj-lt"/>
              <a:buAutoNum type="arabicPeriod"/>
            </a:pPr>
            <a:endParaRPr lang="en-US" sz="600" dirty="0" smtClean="0"/>
          </a:p>
          <a:p>
            <a:pPr marL="914400" lvl="1" indent="-514350">
              <a:buFont typeface="+mj-lt"/>
              <a:buAutoNum type="arabicPeriod"/>
            </a:pPr>
            <a:r>
              <a:rPr lang="en-US" sz="2000" dirty="0" smtClean="0"/>
              <a:t>Do you really need this item?</a:t>
            </a:r>
          </a:p>
          <a:p>
            <a:pPr marL="1771650" lvl="3" indent="-514350">
              <a:buFont typeface="+mj-lt"/>
              <a:buAutoNum type="arabicPeriod"/>
            </a:pPr>
            <a:endParaRPr lang="en-US" sz="600" dirty="0" smtClean="0"/>
          </a:p>
          <a:p>
            <a:pPr marL="914400" lvl="1" indent="-514350">
              <a:buFont typeface="+mj-lt"/>
              <a:buAutoNum type="arabicPeriod"/>
            </a:pPr>
            <a:r>
              <a:rPr lang="en-US" sz="2000" dirty="0" smtClean="0"/>
              <a:t>If you buy this, what do you have to give up buying?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Effective Consumer Practices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Opportunity Cost</a:t>
            </a:r>
          </a:p>
          <a:p>
            <a:pPr lvl="1"/>
            <a:r>
              <a:rPr lang="en-US" sz="2200" dirty="0" smtClean="0"/>
              <a:t>The value of any alternative that you </a:t>
            </a:r>
            <a:r>
              <a:rPr lang="en-US" sz="2200" b="1" dirty="0" smtClean="0"/>
              <a:t>give up </a:t>
            </a:r>
            <a:r>
              <a:rPr lang="en-US" sz="2200" dirty="0" smtClean="0"/>
              <a:t>when you buy something else or make another choice.</a:t>
            </a:r>
            <a:br>
              <a:rPr lang="en-US" sz="2200" dirty="0" smtClean="0"/>
            </a:br>
            <a:endParaRPr lang="en-US" sz="2200" dirty="0" smtClean="0"/>
          </a:p>
          <a:p>
            <a:pPr lvl="1"/>
            <a:r>
              <a:rPr lang="en-US" sz="2200" dirty="0" smtClean="0"/>
              <a:t>Example:  I want to go out this weekend</a:t>
            </a:r>
            <a:br>
              <a:rPr lang="en-US" sz="2200" dirty="0" smtClean="0"/>
            </a:br>
            <a:r>
              <a:rPr lang="en-US" sz="2200" dirty="0" smtClean="0"/>
              <a:t>I could go to the Movies or to the Ball game </a:t>
            </a:r>
            <a:br>
              <a:rPr lang="en-US" sz="2200" dirty="0" smtClean="0"/>
            </a:br>
            <a:r>
              <a:rPr lang="en-US" sz="2200" dirty="0" smtClean="0"/>
              <a:t>I only have enough money for one option</a:t>
            </a:r>
          </a:p>
          <a:p>
            <a:pPr lvl="2"/>
            <a:r>
              <a:rPr lang="en-US" dirty="0" smtClean="0"/>
              <a:t>If I choose the Game </a:t>
            </a:r>
            <a:endParaRPr lang="en-US" dirty="0"/>
          </a:p>
          <a:p>
            <a:pPr lvl="2"/>
            <a:r>
              <a:rPr lang="en-US" dirty="0" smtClean="0"/>
              <a:t>I give up the Movie</a:t>
            </a:r>
            <a:endParaRPr lang="en-US" dirty="0"/>
          </a:p>
          <a:p>
            <a:pPr lvl="2"/>
            <a:r>
              <a:rPr lang="en-US" dirty="0" smtClean="0"/>
              <a:t>Part of the “cost” of the Game</a:t>
            </a:r>
            <a:endParaRPr lang="en-US" dirty="0"/>
          </a:p>
          <a:p>
            <a:pPr lvl="2"/>
            <a:r>
              <a:rPr lang="en-US" dirty="0" smtClean="0"/>
              <a:t>is opportunity to go to Movie </a:t>
            </a:r>
            <a:br>
              <a:rPr lang="en-US" dirty="0" smtClean="0"/>
            </a:br>
            <a:r>
              <a:rPr lang="en-US" dirty="0" smtClean="0"/>
              <a:t>	(Trade-off Occurs)</a:t>
            </a:r>
          </a:p>
          <a:p>
            <a:pPr lvl="1">
              <a:buNone/>
            </a:pPr>
            <a:endParaRPr lang="en-US" dirty="0"/>
          </a:p>
        </p:txBody>
      </p:sp>
      <p:pic>
        <p:nvPicPr>
          <p:cNvPr id="1026" name="Picture 2" descr="Consumer Moment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83995" y="4981575"/>
            <a:ext cx="3362325" cy="1876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GOALS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495800"/>
          </a:xfrm>
        </p:spPr>
        <p:txBody>
          <a:bodyPr/>
          <a:lstStyle/>
          <a:p>
            <a:r>
              <a:rPr lang="en-US" b="1" u="sng" dirty="0" smtClean="0"/>
              <a:t>Describe</a:t>
            </a:r>
            <a:r>
              <a:rPr lang="en-US" dirty="0" smtClean="0"/>
              <a:t> the informed consumer in our economic system</a:t>
            </a:r>
          </a:p>
          <a:p>
            <a:r>
              <a:rPr lang="en-US" b="1" u="sng" smtClean="0"/>
              <a:t>Identify</a:t>
            </a:r>
            <a:r>
              <a:rPr lang="en-US" smtClean="0"/>
              <a:t> </a:t>
            </a:r>
            <a:r>
              <a:rPr lang="en-US" dirty="0" smtClean="0"/>
              <a:t>three types of consumer organizations</a:t>
            </a:r>
          </a:p>
          <a:p>
            <a:r>
              <a:rPr lang="en-US" b="1" u="sng" dirty="0" smtClean="0"/>
              <a:t>List</a:t>
            </a:r>
            <a:r>
              <a:rPr lang="en-US" dirty="0" smtClean="0"/>
              <a:t> ways in which businesses provide consumer information</a:t>
            </a:r>
            <a:endParaRPr lang="en-US" b="1" dirty="0" smtClean="0"/>
          </a:p>
          <a:p>
            <a:r>
              <a:rPr lang="en-US" b="1" u="sng" dirty="0" smtClean="0"/>
              <a:t>Outline</a:t>
            </a:r>
            <a:r>
              <a:rPr lang="en-US" dirty="0" smtClean="0"/>
              <a:t> questions which informed consumers should ask when selecting the best product or service.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>
              <a:hlinkClick r:id="rId3"/>
            </a:endParaRPr>
          </a:p>
          <a:p>
            <a:endParaRPr lang="en-US" dirty="0" smtClean="0">
              <a:hlinkClick r:id="rId3"/>
            </a:endParaRPr>
          </a:p>
          <a:p>
            <a:pPr algn="ctr">
              <a:buNone/>
            </a:pPr>
            <a:r>
              <a:rPr lang="en-US" dirty="0" smtClean="0">
                <a:hlinkClick r:id="rId3"/>
              </a:rPr>
              <a:t>Opportunity Cost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Opportunity Cost Definition and Real World Examples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533400" y="152400"/>
            <a:ext cx="8077200" cy="605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http://www.bls.gov/opub/btn/volume-3/images/education-classification-and-income-and-spending-patterns-ima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752" y="130006"/>
            <a:ext cx="8330248" cy="652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3027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304800"/>
            <a:ext cx="7924800" cy="1289050"/>
          </a:xfrm>
        </p:spPr>
        <p:txBody>
          <a:bodyPr/>
          <a:lstStyle/>
          <a:p>
            <a:pPr eaLnBrk="1" hangingPunct="1"/>
            <a:r>
              <a:rPr lang="en-US" sz="6600" b="1" dirty="0" smtClean="0">
                <a:latin typeface="Berlin Sans FB" pitchFamily="34" charset="0"/>
              </a:rPr>
              <a:t>Intro to Business </a:t>
            </a: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429000"/>
            <a:ext cx="8153400" cy="3048000"/>
          </a:xfrm>
        </p:spPr>
        <p:txBody>
          <a:bodyPr/>
          <a:lstStyle/>
          <a:p>
            <a:pPr eaLnBrk="1" hangingPunct="1"/>
            <a:r>
              <a:rPr lang="en-US" sz="2800" b="1" dirty="0"/>
              <a:t>Unit Seven </a:t>
            </a:r>
          </a:p>
          <a:p>
            <a:pPr eaLnBrk="1" hangingPunct="1"/>
            <a:r>
              <a:rPr lang="en-US" sz="2800" b="1" dirty="0"/>
              <a:t>Consumers in the Economy </a:t>
            </a:r>
          </a:p>
          <a:p>
            <a:pPr eaLnBrk="1" hangingPunct="1"/>
            <a:endParaRPr lang="en-US" sz="2800" b="1" dirty="0" smtClean="0"/>
          </a:p>
          <a:p>
            <a:pPr eaLnBrk="1" hangingPunct="1"/>
            <a:r>
              <a:rPr lang="en-US" sz="2800" b="1" dirty="0" smtClean="0">
                <a:solidFill>
                  <a:srgbClr val="00B0F0"/>
                </a:solidFill>
              </a:rPr>
              <a:t>Chapter 23</a:t>
            </a:r>
            <a:endParaRPr lang="en-US" sz="2800" b="1" dirty="0">
              <a:solidFill>
                <a:srgbClr val="00B0F0"/>
              </a:solidFill>
            </a:endParaRPr>
          </a:p>
          <a:p>
            <a:pPr eaLnBrk="1" hangingPunct="1"/>
            <a:r>
              <a:rPr lang="en-US" sz="2800" b="1" dirty="0" smtClean="0"/>
              <a:t>Consumer Buying Decisions</a:t>
            </a:r>
          </a:p>
        </p:txBody>
      </p:sp>
      <p:pic>
        <p:nvPicPr>
          <p:cNvPr id="6" name="Picture 5" descr="IntroToBusiness_Boo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076573">
            <a:off x="615415" y="1716266"/>
            <a:ext cx="1699526" cy="2215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089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GOALS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302125"/>
          </a:xfrm>
        </p:spPr>
        <p:txBody>
          <a:bodyPr/>
          <a:lstStyle/>
          <a:p>
            <a:r>
              <a:rPr lang="en-US" b="1" u="sng" dirty="0" smtClean="0"/>
              <a:t>List</a:t>
            </a:r>
            <a:r>
              <a:rPr lang="en-US" dirty="0" smtClean="0"/>
              <a:t> steps to follow when making a buying decision.</a:t>
            </a:r>
          </a:p>
          <a:p>
            <a:endParaRPr lang="en-US" dirty="0" smtClean="0"/>
          </a:p>
          <a:p>
            <a:r>
              <a:rPr lang="en-US" b="1" u="sng" dirty="0" smtClean="0"/>
              <a:t>Explain</a:t>
            </a:r>
            <a:r>
              <a:rPr lang="en-US" dirty="0" smtClean="0"/>
              <a:t> the importance of a businesses‘ reputation and the value of brand names.</a:t>
            </a:r>
          </a:p>
          <a:p>
            <a:endParaRPr lang="en-US" dirty="0" smtClean="0"/>
          </a:p>
          <a:p>
            <a:r>
              <a:rPr lang="en-US" b="1" u="sng" dirty="0" smtClean="0"/>
              <a:t>Outline</a:t>
            </a:r>
            <a:r>
              <a:rPr lang="en-US" dirty="0" smtClean="0"/>
              <a:t> how a consumer becomes an efficient shopper</a:t>
            </a:r>
          </a:p>
          <a:p>
            <a:endParaRPr lang="en-US" dirty="0" smtClean="0"/>
          </a:p>
          <a:p>
            <a:r>
              <a:rPr lang="en-US" b="1" u="sng" dirty="0" smtClean="0"/>
              <a:t>Describe</a:t>
            </a:r>
            <a:r>
              <a:rPr lang="en-US" dirty="0" smtClean="0"/>
              <a:t> the Consumer Price Index</a:t>
            </a:r>
          </a:p>
        </p:txBody>
      </p:sp>
    </p:spTree>
    <p:extLst>
      <p:ext uri="{BB962C8B-B14F-4D97-AF65-F5344CB8AC3E}">
        <p14:creationId xmlns:p14="http://schemas.microsoft.com/office/powerpoint/2010/main" val="2162177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mysocialgameplan.com/wp-content/uploads/2012/04/Consumer-Decision-Maki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5227" y="1752600"/>
            <a:ext cx="1835663" cy="1970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DECISION-MAKING STEPS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Identify your needs and wants. </a:t>
            </a:r>
            <a:br>
              <a:rPr lang="en-US" sz="2400" dirty="0" smtClean="0"/>
            </a:br>
            <a:r>
              <a:rPr lang="en-US" sz="2400" dirty="0" smtClean="0"/>
              <a:t>State why you intend to buy something.</a:t>
            </a:r>
          </a:p>
          <a:p>
            <a:pPr marL="1771650" lvl="3" indent="-514350">
              <a:buFont typeface="+mj-lt"/>
              <a:buAutoNum type="arabicPeriod"/>
            </a:pPr>
            <a:endParaRPr lang="en-US" sz="14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Know your choices – </a:t>
            </a:r>
            <a:br>
              <a:rPr lang="en-US" sz="2400" dirty="0" smtClean="0"/>
            </a:br>
            <a:r>
              <a:rPr lang="en-US" sz="2400" dirty="0" smtClean="0"/>
              <a:t>price, quality, location, variety, reputation</a:t>
            </a:r>
          </a:p>
          <a:p>
            <a:pPr marL="1771650" lvl="3" indent="-514350">
              <a:buFont typeface="+mj-lt"/>
              <a:buAutoNum type="arabicPeriod"/>
            </a:pPr>
            <a:endParaRPr lang="en-US" sz="14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Determine the measure of satisfaction of your needs and wants.</a:t>
            </a:r>
          </a:p>
          <a:p>
            <a:pPr marL="1771650" lvl="3" indent="-514350">
              <a:buFont typeface="+mj-lt"/>
              <a:buAutoNum type="arabicPeriod"/>
            </a:pPr>
            <a:endParaRPr lang="en-US" sz="14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Consider the alternatives.</a:t>
            </a:r>
          </a:p>
          <a:p>
            <a:pPr marL="1771650" lvl="3" indent="-514350">
              <a:buFont typeface="+mj-lt"/>
              <a:buAutoNum type="arabicPeriod"/>
            </a:pPr>
            <a:endParaRPr lang="en-US" sz="14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Decide to buy the product from </a:t>
            </a:r>
            <a:br>
              <a:rPr lang="en-US" sz="2400" dirty="0" smtClean="0"/>
            </a:br>
            <a:r>
              <a:rPr lang="en-US" sz="2400" dirty="0" smtClean="0"/>
              <a:t>the criteria you have identified</a:t>
            </a:r>
          </a:p>
          <a:p>
            <a:endParaRPr lang="en-US" dirty="0"/>
          </a:p>
        </p:txBody>
      </p:sp>
      <p:sp>
        <p:nvSpPr>
          <p:cNvPr id="4" name="AutoShape 4" descr="https://www.punchkickinteractive.com/wp-content/uploads/2014/10/path-to-purchas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5029200"/>
            <a:ext cx="3114868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Developing Buying Skills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530725"/>
          </a:xfrm>
        </p:spPr>
        <p:txBody>
          <a:bodyPr/>
          <a:lstStyle/>
          <a:p>
            <a:r>
              <a:rPr lang="en-US" sz="2400" dirty="0" smtClean="0"/>
              <a:t>Good buying skills make you a better consumer </a:t>
            </a:r>
            <a:endParaRPr lang="en-US" sz="2400" dirty="0"/>
          </a:p>
          <a:p>
            <a:pPr lvl="1"/>
            <a:r>
              <a:rPr lang="en-US" sz="2000" dirty="0" smtClean="0"/>
              <a:t>get greater value for your money each time you make a purchase.  (Savvy Shopper)</a:t>
            </a:r>
          </a:p>
          <a:p>
            <a:pPr lvl="3"/>
            <a:endParaRPr lang="en-US" sz="1400" dirty="0" smtClean="0"/>
          </a:p>
          <a:p>
            <a:r>
              <a:rPr lang="en-US" sz="2400" b="1" dirty="0" smtClean="0"/>
              <a:t>Comparison Shopping</a:t>
            </a:r>
            <a:r>
              <a:rPr lang="en-US" sz="2400" dirty="0" smtClean="0"/>
              <a:t> means comparing: </a:t>
            </a:r>
            <a:br>
              <a:rPr lang="en-US" sz="2400" dirty="0" smtClean="0"/>
            </a:br>
            <a:r>
              <a:rPr lang="en-US" sz="2400" u="sng" dirty="0" smtClean="0"/>
              <a:t>price</a:t>
            </a:r>
            <a:r>
              <a:rPr lang="en-US" sz="2400" dirty="0" smtClean="0"/>
              <a:t>, </a:t>
            </a:r>
            <a:r>
              <a:rPr lang="en-US" sz="2400" u="sng" dirty="0" smtClean="0"/>
              <a:t>quality</a:t>
            </a:r>
            <a:r>
              <a:rPr lang="en-US" sz="2400" dirty="0" smtClean="0"/>
              <a:t>, </a:t>
            </a:r>
            <a:r>
              <a:rPr lang="en-US" sz="2400" u="sng" dirty="0" smtClean="0"/>
              <a:t>services</a:t>
            </a:r>
            <a:r>
              <a:rPr lang="en-US" sz="2400" dirty="0" smtClean="0"/>
              <a:t>, and </a:t>
            </a:r>
            <a:r>
              <a:rPr lang="en-US" sz="2400" u="sng" dirty="0" smtClean="0"/>
              <a:t>sales</a:t>
            </a:r>
            <a:r>
              <a:rPr lang="en-US" sz="2400" dirty="0" smtClean="0"/>
              <a:t> associated </a:t>
            </a:r>
            <a:br>
              <a:rPr lang="en-US" sz="2400" dirty="0" smtClean="0"/>
            </a:br>
            <a:r>
              <a:rPr lang="en-US" sz="2400" dirty="0" smtClean="0"/>
              <a:t>with one product with those of another product.</a:t>
            </a:r>
            <a:endParaRPr lang="en-US" sz="2400" b="1" dirty="0" smtClean="0"/>
          </a:p>
          <a:p>
            <a:pPr marL="514350" indent="-514350">
              <a:buNone/>
            </a:pPr>
            <a:endParaRPr lang="en-US" dirty="0"/>
          </a:p>
        </p:txBody>
      </p:sp>
      <p:sp>
        <p:nvSpPr>
          <p:cNvPr id="4" name="AutoShape 2" descr="https://m1.behance.net/rendition/modules/67734165/disp/cf065eaf4bc36903a36b1e224ca2f947.jpg?cb=11953262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3319" name="Picture 7" descr="http://451heat.com/wp-content/uploads/2014/06/comparis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4317999"/>
            <a:ext cx="3810000" cy="2540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5" descr="http://www.makemark.co.uk/wp-content/uploads/2012/10/savvyshopper_i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20" y="228600"/>
            <a:ext cx="9079780" cy="6410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4234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AutoShape 2" descr="Savvy Shoppers Seek Valu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-1"/>
            <a:ext cx="5377295" cy="6958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6420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Comparing Unit Prices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Unit Price – price per unit of measure</a:t>
            </a:r>
          </a:p>
          <a:p>
            <a:endParaRPr lang="en-US" dirty="0" smtClean="0"/>
          </a:p>
          <a:p>
            <a:r>
              <a:rPr lang="en-US" dirty="0" smtClean="0"/>
              <a:t>To calculate a unit price, you must divide the product.</a:t>
            </a:r>
          </a:p>
          <a:p>
            <a:endParaRPr lang="en-US" dirty="0" smtClean="0"/>
          </a:p>
          <a:p>
            <a:r>
              <a:rPr lang="en-US" dirty="0" smtClean="0"/>
              <a:t>Example:</a:t>
            </a:r>
          </a:p>
          <a:p>
            <a:pPr lvl="1"/>
            <a:r>
              <a:rPr lang="en-US" dirty="0" smtClean="0"/>
              <a:t>Price tags show cost </a:t>
            </a:r>
            <a:r>
              <a:rPr lang="en-US" u="sng" dirty="0" smtClean="0"/>
              <a:t>per ounce</a:t>
            </a:r>
            <a:r>
              <a:rPr lang="en-US" dirty="0" smtClean="0"/>
              <a:t>. </a:t>
            </a:r>
          </a:p>
          <a:p>
            <a:pPr lvl="1"/>
            <a:r>
              <a:rPr lang="en-US" dirty="0" smtClean="0"/>
              <a:t>You could easily tell whether 12oz or 6oz is the better bargain regardless of the size of the containers.  (</a:t>
            </a:r>
            <a:r>
              <a:rPr lang="en-US" i="1" dirty="0" smtClean="0"/>
              <a:t>Image Next Slide</a:t>
            </a:r>
            <a:r>
              <a:rPr lang="en-US" dirty="0" smtClean="0"/>
              <a:t>)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choosemyplate.gov/budget/images/UnderstandingPriceTag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8600"/>
            <a:ext cx="8503920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90600" y="5943600"/>
            <a:ext cx="716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See the Math </a:t>
            </a:r>
          </a:p>
          <a:p>
            <a:pPr algn="ctr"/>
            <a:r>
              <a:rPr lang="en-US" dirty="0" smtClean="0"/>
              <a:t>.72 / 6oz = .12	        1.62 / 32 </a:t>
            </a:r>
            <a:r>
              <a:rPr lang="en-US" dirty="0" err="1" smtClean="0"/>
              <a:t>oz</a:t>
            </a:r>
            <a:r>
              <a:rPr lang="en-US" dirty="0" smtClean="0"/>
              <a:t> = .05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The CONSUMER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30725"/>
          </a:xfrm>
        </p:spPr>
        <p:txBody>
          <a:bodyPr/>
          <a:lstStyle/>
          <a:p>
            <a:r>
              <a:rPr lang="en-US" sz="2400" dirty="0" smtClean="0"/>
              <a:t>A </a:t>
            </a:r>
            <a:r>
              <a:rPr lang="en-US" sz="2400" b="1" dirty="0" smtClean="0"/>
              <a:t>consumer</a:t>
            </a:r>
            <a:r>
              <a:rPr lang="en-US" sz="2400" dirty="0" smtClean="0"/>
              <a:t> is a person who </a:t>
            </a:r>
            <a:br>
              <a:rPr lang="en-US" sz="2400" dirty="0" smtClean="0"/>
            </a:br>
            <a:r>
              <a:rPr lang="en-US" sz="2400" dirty="0" smtClean="0"/>
              <a:t>buys and uses goods or services.</a:t>
            </a:r>
          </a:p>
          <a:p>
            <a:pPr lvl="3"/>
            <a:endParaRPr lang="en-US" sz="1600" dirty="0" smtClean="0"/>
          </a:p>
          <a:p>
            <a:r>
              <a:rPr lang="en-US" sz="2400" dirty="0" smtClean="0"/>
              <a:t>Without satisfied consumers… </a:t>
            </a:r>
            <a:br>
              <a:rPr lang="en-US" sz="2400" dirty="0" smtClean="0"/>
            </a:br>
            <a:r>
              <a:rPr lang="en-US" sz="2400" dirty="0" smtClean="0"/>
              <a:t>businesses would not make sales, </a:t>
            </a:r>
            <a:br>
              <a:rPr lang="en-US" sz="2400" dirty="0" smtClean="0"/>
            </a:br>
            <a:r>
              <a:rPr lang="en-US" sz="2400" dirty="0" smtClean="0"/>
              <a:t>earn profits, or remain in business.</a:t>
            </a:r>
          </a:p>
          <a:p>
            <a:pPr lvl="4"/>
            <a:endParaRPr lang="en-US" sz="1600" dirty="0" smtClean="0"/>
          </a:p>
          <a:p>
            <a:r>
              <a:rPr lang="en-US" sz="2400" dirty="0" smtClean="0"/>
              <a:t>Your consumer behavior reflects </a:t>
            </a:r>
            <a:br>
              <a:rPr lang="en-US" sz="2400" dirty="0" smtClean="0"/>
            </a:br>
            <a:r>
              <a:rPr lang="en-US" sz="2400" dirty="0" smtClean="0"/>
              <a:t>and determines your lifestyle.</a:t>
            </a:r>
          </a:p>
          <a:p>
            <a:pPr marL="2286000" lvl="5" indent="0">
              <a:buNone/>
            </a:pPr>
            <a:endParaRPr lang="en-US" sz="1600" dirty="0" smtClean="0"/>
          </a:p>
          <a:p>
            <a:r>
              <a:rPr lang="en-US" sz="2400" dirty="0" smtClean="0"/>
              <a:t>Uninformed consumers may </a:t>
            </a:r>
            <a:br>
              <a:rPr lang="en-US" sz="2400" dirty="0" smtClean="0"/>
            </a:br>
            <a:r>
              <a:rPr lang="en-US" sz="2400" dirty="0" smtClean="0"/>
              <a:t>unnecessarily wasteful with </a:t>
            </a:r>
            <a:br>
              <a:rPr lang="en-US" sz="2400" dirty="0" smtClean="0"/>
            </a:br>
            <a:r>
              <a:rPr lang="en-US" sz="2400" dirty="0" smtClean="0"/>
              <a:t>limited resources.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29698" name="Picture 2" descr="http://philconsumerforum.com/wp-content/uploads/2012/09/consumer-dirty-word.jpg.scaled1000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3794" y="0"/>
            <a:ext cx="2570206" cy="1828800"/>
          </a:xfrm>
          <a:prstGeom prst="rect">
            <a:avLst/>
          </a:prstGeom>
          <a:noFill/>
        </p:spPr>
      </p:pic>
      <p:pic>
        <p:nvPicPr>
          <p:cNvPr id="2050" name="Picture 2" descr="http://www.mewr.gov.sg/images/default-source/module/policy-topic/packaging/packaging_challeng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526970"/>
            <a:ext cx="3337249" cy="2318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438400"/>
            <a:ext cx="1257300" cy="12573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Comparing </a:t>
            </a:r>
            <a:r>
              <a:rPr lang="en-US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Quality</a:t>
            </a:r>
            <a:endParaRPr lang="en-US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Examine a product before you buy it and make sure it will </a:t>
            </a:r>
            <a:r>
              <a:rPr lang="en-US" u="sng" dirty="0" smtClean="0"/>
              <a:t>satisfy your needs</a:t>
            </a:r>
            <a:r>
              <a:rPr lang="en-US" dirty="0" smtClean="0"/>
              <a:t>. </a:t>
            </a:r>
          </a:p>
          <a:p>
            <a:pPr lvl="4"/>
            <a:endParaRPr lang="en-US" dirty="0" smtClean="0"/>
          </a:p>
          <a:p>
            <a:r>
              <a:rPr lang="en-US" dirty="0" smtClean="0"/>
              <a:t>Buying lower quality items can sometimes turn out to be more expensive than buying  the higher quality items.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Example: buying a low quality pair of tennis shoes, will wear them out in a shorter period of time than higher quality shoes.</a:t>
            </a:r>
            <a:br>
              <a:rPr lang="en-US" dirty="0" smtClean="0"/>
            </a:br>
            <a:r>
              <a:rPr lang="en-US" dirty="0" smtClean="0"/>
              <a:t>May end up buying 2 pairs. </a:t>
            </a:r>
            <a:endParaRPr lang="en-US" dirty="0"/>
          </a:p>
        </p:txBody>
      </p:sp>
      <p:pic>
        <p:nvPicPr>
          <p:cNvPr id="16386" name="Picture 2" descr="http://images.clipartpanda.com/tennis-clipart-black-and-white-tennis-shoes-m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5469021"/>
            <a:ext cx="2076450" cy="1388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Comparing </a:t>
            </a:r>
            <a:r>
              <a:rPr lang="en-US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Service</a:t>
            </a:r>
            <a:endParaRPr lang="en-US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Most businesses try to give good service, but types of services may differ.</a:t>
            </a:r>
          </a:p>
          <a:p>
            <a:r>
              <a:rPr lang="en-US" dirty="0" smtClean="0"/>
              <a:t>Some businesses:</a:t>
            </a:r>
          </a:p>
          <a:p>
            <a:pPr marL="914400" lvl="1" indent="-514350"/>
            <a:r>
              <a:rPr lang="en-US" dirty="0" smtClean="0"/>
              <a:t>Cash Only Businesses  vs.  Offer Credit </a:t>
            </a:r>
          </a:p>
          <a:p>
            <a:pPr marL="914400" lvl="1" indent="-514350"/>
            <a:r>
              <a:rPr lang="en-US" dirty="0" smtClean="0"/>
              <a:t>Deliver </a:t>
            </a:r>
            <a:r>
              <a:rPr lang="en-US" dirty="0"/>
              <a:t>G</a:t>
            </a:r>
            <a:r>
              <a:rPr lang="en-US" dirty="0" smtClean="0"/>
              <a:t>oods vs. Pickup Only</a:t>
            </a:r>
          </a:p>
          <a:p>
            <a:pPr marL="914400" lvl="1" indent="-514350"/>
            <a:r>
              <a:rPr lang="en-US" dirty="0" smtClean="0"/>
              <a:t>Large Stock of Items vs. Fewer Items</a:t>
            </a:r>
          </a:p>
          <a:p>
            <a:pPr marL="2228850" lvl="4" indent="-514350"/>
            <a:endParaRPr lang="en-US" dirty="0" smtClean="0"/>
          </a:p>
          <a:p>
            <a:pPr marL="514350" indent="-514350"/>
            <a:r>
              <a:rPr lang="en-US" dirty="0" smtClean="0"/>
              <a:t>Service is important, but do not pay for more service than you actually need.</a:t>
            </a:r>
          </a:p>
          <a:p>
            <a:pPr marL="514350" indent="-514350"/>
            <a:r>
              <a:rPr lang="en-US" dirty="0" smtClean="0"/>
              <a:t>Know what you are willing to pay for.</a:t>
            </a:r>
          </a:p>
        </p:txBody>
      </p:sp>
      <p:pic>
        <p:nvPicPr>
          <p:cNvPr id="32772" name="Picture 4" descr="http://www.firstmooselake.com/wp-content/uploads/2012/09/merchant-credit-card-machi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51184" y="2362200"/>
            <a:ext cx="1295400" cy="864618"/>
          </a:xfrm>
          <a:prstGeom prst="rect">
            <a:avLst/>
          </a:prstGeom>
          <a:noFill/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184" y="3378994"/>
            <a:ext cx="1383233" cy="964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Comparing </a:t>
            </a:r>
            <a:r>
              <a:rPr lang="en-US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Sales</a:t>
            </a:r>
            <a:endParaRPr lang="en-US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839200" cy="5257800"/>
          </a:xfrm>
        </p:spPr>
        <p:txBody>
          <a:bodyPr/>
          <a:lstStyle/>
          <a:p>
            <a:r>
              <a:rPr lang="en-US" sz="2400" dirty="0" smtClean="0"/>
              <a:t>‘Sales’ are used </a:t>
            </a:r>
            <a:r>
              <a:rPr lang="en-US" sz="2400" u="sng" dirty="0" smtClean="0"/>
              <a:t>so often</a:t>
            </a:r>
            <a:r>
              <a:rPr lang="en-US" sz="2400" dirty="0" smtClean="0"/>
              <a:t> to try to sell goods that they are sometimes </a:t>
            </a:r>
            <a:r>
              <a:rPr lang="en-US" sz="2400" u="sng" dirty="0" smtClean="0"/>
              <a:t>ineffective</a:t>
            </a:r>
            <a:r>
              <a:rPr lang="en-US" sz="2400" dirty="0" smtClean="0"/>
              <a:t>. (</a:t>
            </a:r>
            <a:r>
              <a:rPr lang="en-US" sz="2000" dirty="0" smtClean="0"/>
              <a:t>Overused word, less trusted)</a:t>
            </a:r>
          </a:p>
          <a:p>
            <a:pPr lvl="1"/>
            <a:endParaRPr lang="en-US" sz="2000" dirty="0" smtClean="0"/>
          </a:p>
          <a:p>
            <a:r>
              <a:rPr lang="en-US" sz="2400" dirty="0" smtClean="0"/>
              <a:t>When an item is really on sale, it is offered at a lower price than its normal selling price.</a:t>
            </a:r>
          </a:p>
          <a:p>
            <a:endParaRPr lang="en-US" sz="2400" dirty="0" smtClean="0"/>
          </a:p>
          <a:p>
            <a:r>
              <a:rPr lang="en-US" sz="2400" dirty="0" smtClean="0"/>
              <a:t>3 Types of Sales: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1800" b="1" dirty="0" smtClean="0"/>
              <a:t>Promotional</a:t>
            </a:r>
            <a:r>
              <a:rPr lang="en-US" sz="1800" dirty="0" smtClean="0"/>
              <a:t> – temporary price reductions of regular merchandise</a:t>
            </a:r>
          </a:p>
          <a:p>
            <a:pPr marL="1314450" lvl="2" indent="-514350">
              <a:buFont typeface="+mj-lt"/>
              <a:buAutoNum type="arabicPeriod"/>
            </a:pPr>
            <a:r>
              <a:rPr lang="en-US" sz="1600" dirty="0" smtClean="0"/>
              <a:t>Opening a new store</a:t>
            </a:r>
          </a:p>
          <a:p>
            <a:pPr marL="1314450" lvl="2" indent="-514350">
              <a:buFont typeface="+mj-lt"/>
              <a:buAutoNum type="arabicPeriod"/>
            </a:pPr>
            <a:r>
              <a:rPr lang="en-US" sz="1600" dirty="0" smtClean="0"/>
              <a:t>Publicizing new location</a:t>
            </a:r>
          </a:p>
          <a:p>
            <a:pPr marL="1314450" lvl="2" indent="-514350">
              <a:buFont typeface="+mj-lt"/>
              <a:buAutoNum type="arabicPeriod"/>
            </a:pPr>
            <a:r>
              <a:rPr lang="en-US" sz="1600" dirty="0" smtClean="0"/>
              <a:t>Build acceptance for new products (low introductory price)</a:t>
            </a:r>
          </a:p>
          <a:p>
            <a:pPr marL="1314450" lvl="2" indent="-514350">
              <a:buFont typeface="+mj-lt"/>
              <a:buAutoNum type="arabicPeriod"/>
            </a:pPr>
            <a:r>
              <a:rPr lang="en-US" sz="1600" dirty="0" smtClean="0"/>
              <a:t>Buy low </a:t>
            </a:r>
            <a:r>
              <a:rPr lang="en-US" sz="1600" dirty="0" smtClean="0">
                <a:sym typeface="Wingdings" panose="05000000000000000000" pitchFamily="2" charset="2"/>
              </a:rPr>
              <a:t></a:t>
            </a:r>
            <a:r>
              <a:rPr lang="en-US" sz="1600" dirty="0" smtClean="0"/>
              <a:t> like them </a:t>
            </a:r>
            <a:r>
              <a:rPr lang="en-US" sz="1600" dirty="0" smtClean="0">
                <a:sym typeface="Wingdings" panose="05000000000000000000" pitchFamily="2" charset="2"/>
              </a:rPr>
              <a:t></a:t>
            </a:r>
            <a:r>
              <a:rPr lang="en-US" sz="1600" dirty="0" smtClean="0"/>
              <a:t> continue buying at regular price in future</a:t>
            </a:r>
          </a:p>
          <a:p>
            <a:pPr marL="1314450" lvl="2" indent="-514350">
              <a:buFont typeface="+mj-lt"/>
              <a:buAutoNum type="arabicPeriod"/>
            </a:pPr>
            <a:r>
              <a:rPr lang="en-US" sz="1600" dirty="0" smtClean="0"/>
              <a:t>Attract customers  who will buy additional items that are not on sale</a:t>
            </a:r>
            <a:endParaRPr lang="en-US" dirty="0"/>
          </a:p>
        </p:txBody>
      </p:sp>
      <p:pic>
        <p:nvPicPr>
          <p:cNvPr id="18436" name="Picture 4" descr="http://www.psdgraphics.com/file/sale-tags-psd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6" r="2574" b="16130"/>
          <a:stretch/>
        </p:blipFill>
        <p:spPr bwMode="auto">
          <a:xfrm>
            <a:off x="5600700" y="0"/>
            <a:ext cx="2209800" cy="1606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Comparing </a:t>
            </a:r>
            <a:r>
              <a:rPr lang="en-US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Sales</a:t>
            </a:r>
            <a:endParaRPr lang="en-US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839200" cy="4530725"/>
          </a:xfrm>
        </p:spPr>
        <p:txBody>
          <a:bodyPr/>
          <a:lstStyle/>
          <a:p>
            <a:r>
              <a:rPr lang="en-US" sz="2400" dirty="0" smtClean="0"/>
              <a:t>3 Types of Sales: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2000" b="1" dirty="0" smtClean="0"/>
              <a:t>Promotional</a:t>
            </a:r>
            <a:r>
              <a:rPr lang="en-US" sz="2000" dirty="0" smtClean="0"/>
              <a:t> – previous slide</a:t>
            </a:r>
            <a:br>
              <a:rPr lang="en-US" sz="2000" dirty="0" smtClean="0"/>
            </a:br>
            <a:endParaRPr lang="en-US" sz="2000" dirty="0" smtClean="0"/>
          </a:p>
          <a:p>
            <a:pPr marL="914400" lvl="1" indent="-514350">
              <a:buFont typeface="+mj-lt"/>
              <a:buAutoNum type="arabicPeriod"/>
            </a:pPr>
            <a:r>
              <a:rPr lang="en-US" sz="2000" b="1" dirty="0" smtClean="0"/>
              <a:t>Clearance</a:t>
            </a:r>
            <a:r>
              <a:rPr lang="en-US" sz="2000" dirty="0" smtClean="0"/>
              <a:t> – clear merchandise no longer needed</a:t>
            </a:r>
          </a:p>
          <a:p>
            <a:pPr marL="1314450" lvl="2" indent="-514350">
              <a:buFont typeface="+mj-lt"/>
              <a:buAutoNum type="arabicPeriod"/>
            </a:pPr>
            <a:r>
              <a:rPr lang="en-US" sz="1600" dirty="0" smtClean="0"/>
              <a:t>End of season</a:t>
            </a:r>
          </a:p>
          <a:p>
            <a:pPr marL="1314450" lvl="2" indent="-514350">
              <a:buFont typeface="+mj-lt"/>
              <a:buAutoNum type="arabicPeriod"/>
            </a:pPr>
            <a:r>
              <a:rPr lang="en-US" sz="1600" dirty="0" smtClean="0"/>
              <a:t>Odd sizes or model/display items</a:t>
            </a:r>
          </a:p>
          <a:p>
            <a:pPr marL="1314450" lvl="2" indent="-514350">
              <a:buFont typeface="+mj-lt"/>
              <a:buAutoNum type="arabicPeriod"/>
            </a:pPr>
            <a:r>
              <a:rPr lang="en-US" sz="1600" dirty="0" smtClean="0"/>
              <a:t>Line of merchandise they no longer carry</a:t>
            </a:r>
          </a:p>
          <a:p>
            <a:pPr marL="1314450" lvl="2" indent="-514350">
              <a:buFont typeface="+mj-lt"/>
              <a:buAutoNum type="arabicPeriod"/>
            </a:pPr>
            <a:r>
              <a:rPr lang="en-US" sz="1600" dirty="0" smtClean="0"/>
              <a:t>Bargain deals – but make sure you actually need the items</a:t>
            </a:r>
            <a:br>
              <a:rPr lang="en-US" sz="1600" dirty="0" smtClean="0"/>
            </a:br>
            <a:endParaRPr lang="en-US" sz="1600" dirty="0" smtClean="0"/>
          </a:p>
          <a:p>
            <a:pPr marL="914400" lvl="1" indent="-514350">
              <a:buFont typeface="+mj-lt"/>
              <a:buAutoNum type="arabicPeriod"/>
            </a:pPr>
            <a:r>
              <a:rPr lang="en-US" sz="2000" b="1" dirty="0" smtClean="0"/>
              <a:t>Special-Purchase</a:t>
            </a:r>
            <a:r>
              <a:rPr lang="en-US" sz="2000" dirty="0" smtClean="0"/>
              <a:t> – bought for a special sale rather than regular merchandise that has been reduced. </a:t>
            </a:r>
          </a:p>
          <a:p>
            <a:pPr marL="1314450" lvl="2" indent="-514350">
              <a:buFont typeface="+mj-lt"/>
              <a:buAutoNum type="arabicPeriod"/>
            </a:pPr>
            <a:r>
              <a:rPr lang="en-US" sz="1600" dirty="0" smtClean="0"/>
              <a:t>overstocked goods </a:t>
            </a:r>
          </a:p>
          <a:p>
            <a:pPr marL="1314450" lvl="2" indent="-514350">
              <a:buFont typeface="+mj-lt"/>
              <a:buAutoNum type="arabicPeriod"/>
            </a:pPr>
            <a:r>
              <a:rPr lang="en-US" sz="1600" dirty="0" smtClean="0"/>
              <a:t>goods no longer made (discontinued) </a:t>
            </a:r>
          </a:p>
          <a:p>
            <a:pPr marL="1314450" lvl="2" indent="-514350">
              <a:buFont typeface="+mj-lt"/>
              <a:buAutoNum type="arabicPeriod"/>
            </a:pPr>
            <a:r>
              <a:rPr lang="en-US" sz="1600" dirty="0" smtClean="0"/>
              <a:t>stock from a company that is closing / going out of business</a:t>
            </a:r>
            <a:endParaRPr lang="en-US" sz="1600" b="1" dirty="0" smtClean="0"/>
          </a:p>
          <a:p>
            <a:pPr marL="514350" indent="-514350"/>
            <a:endParaRPr lang="en-US" dirty="0" smtClean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  <p:pic>
        <p:nvPicPr>
          <p:cNvPr id="18436" name="Picture 4" descr="http://www.psdgraphics.com/file/sale-tags-psd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6" r="2574" b="16130"/>
          <a:stretch/>
        </p:blipFill>
        <p:spPr bwMode="auto">
          <a:xfrm>
            <a:off x="5600700" y="0"/>
            <a:ext cx="2209800" cy="1606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0621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DECIDING HOW TO BUY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The competitive market provides a </a:t>
            </a:r>
            <a:r>
              <a:rPr lang="en-US" sz="2400" b="1" dirty="0" smtClean="0"/>
              <a:t>variety</a:t>
            </a:r>
            <a:r>
              <a:rPr lang="en-US" sz="2400" dirty="0" smtClean="0"/>
              <a:t> of choices of where to buy a product/service.</a:t>
            </a:r>
          </a:p>
          <a:p>
            <a:pPr lvl="4"/>
            <a:r>
              <a:rPr lang="en-US" sz="1400" dirty="0" smtClean="0"/>
              <a:t> </a:t>
            </a:r>
          </a:p>
          <a:p>
            <a:r>
              <a:rPr lang="en-US" sz="2400" dirty="0" smtClean="0"/>
              <a:t>When selecting a place to make a purchase, you should consider:</a:t>
            </a:r>
          </a:p>
          <a:p>
            <a:pPr lvl="4"/>
            <a:endParaRPr lang="en-US" sz="1400" dirty="0" smtClean="0"/>
          </a:p>
          <a:p>
            <a:pPr marL="914400" lvl="1" indent="-514350">
              <a:buFont typeface="+mj-lt"/>
              <a:buAutoNum type="arabicPeriod"/>
            </a:pPr>
            <a:r>
              <a:rPr lang="en-US" b="1" dirty="0" smtClean="0"/>
              <a:t>Business Reputation</a:t>
            </a:r>
            <a:r>
              <a:rPr lang="en-US" dirty="0" smtClean="0"/>
              <a:t> </a:t>
            </a:r>
          </a:p>
          <a:p>
            <a:pPr marL="914400" lvl="1" indent="-514350">
              <a:buFont typeface="+mj-lt"/>
              <a:buAutoNum type="arabicPeriod"/>
            </a:pPr>
            <a:endParaRPr lang="en-US" b="1" dirty="0" smtClean="0"/>
          </a:p>
          <a:p>
            <a:pPr marL="914400" lvl="1" indent="-514350">
              <a:buFont typeface="+mj-lt"/>
              <a:buAutoNum type="arabicPeriod"/>
            </a:pPr>
            <a:r>
              <a:rPr lang="en-US" b="1" dirty="0" smtClean="0"/>
              <a:t>Learn Brand Names</a:t>
            </a:r>
          </a:p>
          <a:p>
            <a:pPr marL="914400" lvl="1" indent="-514350">
              <a:buFont typeface="+mj-lt"/>
              <a:buAutoNum type="arabicPeriod"/>
            </a:pPr>
            <a:endParaRPr lang="en-US" b="1" dirty="0" smtClean="0"/>
          </a:p>
          <a:p>
            <a:pPr marL="914400" lvl="1" indent="-514350">
              <a:buFont typeface="+mj-lt"/>
              <a:buAutoNum type="arabicPeriod"/>
            </a:pPr>
            <a:r>
              <a:rPr lang="en-US" b="1" dirty="0" smtClean="0"/>
              <a:t>Then Plan Where to Buy</a:t>
            </a:r>
          </a:p>
          <a:p>
            <a:pPr marL="914400" lvl="1" indent="-514350">
              <a:buFont typeface="+mj-lt"/>
              <a:buAutoNum type="arabicPeriod"/>
            </a:pPr>
            <a:endParaRPr lang="en-US" dirty="0"/>
          </a:p>
        </p:txBody>
      </p:sp>
      <p:sp>
        <p:nvSpPr>
          <p:cNvPr id="30722" name="AutoShape 2" descr="data:image/jpeg;base64,/9j/4AAQSkZJRgABAQAAAQABAAD/2wCEAAkGBxQTEhUUExQWFhUXFxcYGBgYFBUUGBUVFBQXFxcUFRQYHCggGBolHBQUITEhJSksLi4uFx8zODMsNygtLisBCgoKDg0OGhAQGiwkHCQsLCwsLCwsLCwsLCwsLCwsLCwsLCwsLCwsLCwsLCwsLCwsLCwsLCwsLCwsLCwsLCwsLP/AABEIANsA5gMBIgACEQEDEQH/xAAcAAABBQEBAQAAAAAAAAAAAAAAAwQFBgcBAgj/xAA/EAABAwIEBAMFBQYFBQEAAAABAAIRAyEEBRIxBkFRYSJxgQcTkaGxMkLB0fAUI1Ky4fEkYnOCkkNjcsLSFf/EABkBAAMBAQEAAAAAAAAAAAAAAAACAwEEBf/EACURAAICAgEEAgIDAAAAAAAAAAABAhEDIRIEEzFBIjJhcSNRgf/aAAwDAQACEQMRAD8A3FCEIAEIQgAXEIQAIQhAAhCEACEIQAIQhAAhCEACEIQAIQhAAhCEACEIQALiF1AHEIQgAQhCAOoQhAAhCEACEIQAIQhAAhC4XBAHUlVfcCYn8ByULnnFVHDmC4F0TE2A5Se5WbcRe0j3jiGNGkTpi5+zBJII3mErmkMoNmnZjnNKi8MdUcX7hoGoieZDRYead4PMG1G6gRHM9I6zsvnvB8XPpsqAMD6z3z7yoXOLBDQAwDZ0gy4/5eiSo8X4kAtNWGuPj2d63ul5jcD6JZmjD1jbVHhna55eqdPrAbmFg/D3tBqUQ9jyKrXWBd02IIjaFyv7Q6jg1ktIbG8umJiZ5xF0dwO2zeKWJa6YO1v7Jtj82p0h4pJOzWguJ8gFijPaFW0EBrQ4/ekzPXTOme8JDCceVGYkVixrwGBulxNoFy07NJvyKzuB22brluZMrs1sNtiCILSNw4HYhO5WS8J8fUtdY1ZaatTVbYDbYeQurJjvaFh6T6TGTW1/aLPuN/iIO5vsLplNCuDLuhQ+CzxtZvvKLXVKfNwj1ABuSOilaVQOAIuCJB7J7FPaFxCDAQhCABCEIAEIQg06hCEACEIQAIQhAAuEoJUNmuatbDZufmBvz8ljdAPczzOnRpl73AAc1RMx9obdD9NNxAFjYAzYSCbKhcc8V1MRWc1hJYww0A2JaZLzyj8lUcbm1V96h1EWgxA/V1Jybeiqgktktm3EFR1RznhpLo57AAwNtrqvVcW4ze/aEhWxY5BMnPv16oURnIcCtzk79d10Ynrz7/VMnleajjYdE1CWOn4jpHzXDXnYpoQvVFpn4raDkPmYggWS4xZ7KNa4jZe2VgscTUyRp4kza3kpPAY1zXsOo+FwIINxBBPmVA06glO6dSIjqkaHTNo4dzpjiWiqXU3eN5Hge02GmSQGg+GYvHRXPh3M2mm2HgtMi7gTqk/kV85YbFu1tdqAvJJBM2i60fgriNhIZUeGEmQCAASZFidj4pRGVCyjZtLHSvSicsxEtHST35x5cipSmbKyZE9IQhaAIQhAAhCEAdQhCABCEIAFwlcc+FWONuIf2ag57Y1DYGdzYX8ysbo1Kxlx1xeMKC1pGsi08u6yDO+IKjwSXkuPME2G8bqPzrHmtVl7g5xO426QAeV1F5rT0OczUSWuIMRED8ZUHcmXSUUcqY6Gkjcj+/mot+JldrPumxN1RKhHKwJXohAPZeSZTGHljXOMD5KYwnDtR1yI81McL5NqgxzWj4DKWgbLmyZ6dI6cfT2rZllPh4wZmQm2MyVzO62V+TtkED9FMMVw+JJiUnfkP2ImNV8KWgGP0U3rDtC0jN8iaGnULC/wVJzHB8/gOyrjy8iOTC4kTSfBBTym/TznuEwLot0SjHWVmiKZM4fEAp9h8xLCTpa6RHivKrza1v1undGpNrFI4jqRsvsy4m8ApPO0xJ3AiI8lq1N/Tz7L5VynFGm8O6dSR81rvAmfmdLfHqaZbqjxSNgdjvbuiMq0LKN7NWBXUyweL1GC0tMTe4PkR0snqsSBCEIAEIQgDqEIQALhKHFVnibPfd0XFoMEOvcCBbdY3RqVjPOuImue+myo4BgE+7ILi4k2Jgho2WTcUV8RVqubUqv0thw1kQIsOUE7K0OmKdGWNc9rXOcADAgzaYiB8lT+I67jWcwOFTSyC6OYF4G0gQJUW2yySRV6pc2XarkwNpMcyo2o7qZS+Lry43/smFVx9E6FbPTiky0g35ri7VF55JhTr3J5kuH1vhRz3KycFUpqT5JMjqNlMa5SSNK4dwQa0CFccK0QoLKm2U5h2mVxQO+ehV4CQrAJas3e6TgRM8h807ERC5phmuaRHIrPc3wAaYAt2Wl5rTA2O1vUqnZpQkHYpNpjaaMszOgWvKRa3py3UrxDR0me6hg6y7oO4nnzVSoVY9LUzCbgwvbHymFJOhVsJFp3vPLdW/IcR7t4qUQZ0tcdV2y0nV6GIVJwuLhpbFjz5g9lL5Prdq0W8J1H/LabKTRRM33Js0e97PDpdoDwA7UHtLRqHZwkGO6uNCqHCRdY3kGY1g2m+W/uiAWNGlzdQ06iD5yVoeVY2oC4BoLSZAJLYMeKN5bMnzKeMickWZCbMrmYcADuBM2H9wnIKoICEIQYdQhBQaJYh8AlYlxZmTzX0Co0gFwABBaG0zAtG1lffaHjqrKbWtDfdud4y4kCA0kNce59LLOst1UnnFGgNIbobI0sc50abdOfqpTduikFSsh8Ng34vEOY19Mw0Oc43EFxENcIjf5qGzms2g51INpkiJIeXgkm8kR02vClOIwaVfSSC40g55YBBc5zjAJ3DQ1oHkqhim6iTPladR6LEMM3vSTwOa9PXhoTinkiSlpEJMCT6Lp2HVaAhU3Vj4cqPps94xgeA4NID2h0uMABk6nSeYCr1QbK6cF4QftNA9WvcPNoH/0FkuNUzYKV3EstalmGjW73dCmBcOrCmR5uAN1XqudYkHw4gnu2prHxMK6Zvw8MTAqOqFvQOIA9EvhMnFGiaLWgsJJOprSTPf0SxUKKy7jZA5BxbUYS3E1NwYLwW3POdirJiM8b7puhzSObg4EGPIqLxWSUmYaqHN8Ia43kxDSRB5XhZq/KKvuRWLT7s8+ym8cX7ofuSj6smc+zJ1WqXOqvOq0MNoHWDHxSDaNAAF9SsHdPyhS3DvDjXtpVdTps6BEb2HVWLiXKX4mNcQOjYO3UqnCKXklc27pGa5xUBaQC93QuYQfUwoEWKv2d5a5lMtAmAqjmNYwKf3bOiBZxaJvujH4Eyp2NB8kNsvMJRrtgnFQtRAVhyFzNelxiQQO5PXtBKrtNsGPmn2GZJE84v0M2nskY6NSw7m1GuDWNLmtbDxFtIvEHYxt3VvyN5awH3hdIGnmQebCfWfILPeH8I9odpqMa2QHHUNUEfMbrRcgwzQ6A4wwC13bxF/KFiMkW5gL2tINxYzJmdx9PgnDA7qPh/VMBVIJhu8enQqWpmQqkj0ELqFph1BQhBpG5zhmVKZY82tIkDmD9QqNxxgQ3BhpcWBplsCASI06t+ivlSqGsLnGILiZsB4jusQ9pXElbEE0tGmk1x0uI+2Rs7UfwSTHiVTiKsz3gdqLu8AS2Bt0HIKt16w+6CN/nsE8x9RmzZNgCSB9rmB6qNfZKkO2eKgPkjSI7/iuFy6DPyTCHA07lHvDM9Vx5hcb9k+YhaBx7VfOG3e7bRrQSKT/HFz7t40uPp4T6Kisu09votF4YcRTa4dlDM6pnRgVtmnYGpTqNDmkOB2IMg+qXdSaN1U8Fl2Hq+IA03Hc0nupH10ESl63DZeLV6xHR1V9/O9wkU4l3CQy4prHF1BgcOftGazxtTYN2z/EeimM9ycfsZosaA0MLQOwH1TPBVXYQNYKVNrW3c4H7XV3904zbilrmaaY1E7/lMboc00Cg15Kr7O8aDTNB9qlJx8ywmZ9DI+Cu7tMKqP4eZXqGrD6DtI0lphwdzPcdimtejiqYI/aQ4DmabdXxlY5p7MUHHQ6zwsL4dZn3j0aN/ksv4nwpp1yDYkNdp/gDhIZ6CAr7k1M1MXTbUcalnPIMR4S2DpG9zzVb9qGGLMYSfvNB+BIVMUt0RzR1ZU2r21DX2QLq5zjumOn6hPcM67Z2n4HqmFCpy+anqNEGk18N0tdBIJnxRGofG6nIeJduD8KDveRuCCRpkiWuEEXVyyRhZV0ggw4tLg0NmBIBHKxcOxas94ZrTUY1pJ32kWMyDy25q44TVh68ONtbngk/deZJ2v8Ad+KWDCaNCwpBJ6jcfiPNSdGYuq/hq7XmYGkCxkEf0U7hXS0f3V0RY4lC4haYe0hUpHVqbG0EGYIEm0bG5S6TrVmtEuIAQaQmeVwxo1uAa0ue4jlEuiNzaVhntM4u/aagawCAI3BMTIvsJsYkqc9qOdtdXqBji5oDWmHQGuIdLfDebz6LNcupN8T3HYgNBE6nG5G/QKTdlIqhnha5a8OIkgm1jvI8uZSFS8kiAl6z5Mje/wCZXj3Wobyem3meiZAxtqheoHyXinuuuMwtMO1RtKTBslqgSGrsgD3SqQeo5rTuAiH0QDysswaeqtPBGb+7qFpMAwR581HPG4l8Eqls06lgQHyLSvWOr1GkNZFzzMQuYbFaiCndRjXyD8e/Vccas7/Y1xL6oAmkHeQbz8ym2LqtAuwMeNjEX+hCf1MXiKYA0ioIgHY9pUXjqVR/iqwB0BP0V3KFDaZ2pmktnn+Sh8RXLzJ2Sldwa2BzUXmmObSplxKh58CN0rZ64TxOrNYHKk4fNpSvtowV6NXu5h9QCD8ioD2ZYqc0YTu8PHxEj6LR/algPe4J9pLfEP8AbddTXCSOK+cWYQSF6avASg+C6WcyFqBg3VnywDQAI7ye3RVmm2295UngaxB0qMykS0ZZiP32qLX5cojkLjdXnCFuKNJjXS9k3kN8LRsB0kj5qmZU3wt1AEciY5ESJ6bLQ+B8jcHiqQ0MLiQZvsQAIsG3PwCSPkeXgsuTYAM1O0EEmbxyESFY8OyAFyhSgRyCWDV0pHMzq4uoWmHSVQeN87fh69KX+GoHtgjwt0t1X7kgCZ5q4Z3i/dUXv1BpghpdtrdZthvciyzzOq1F+DLKcPxVUtpubUvWdVMeHSbiLm1gASlkPEybMaQr4tzA7SC57i4S7VEna0ydvNJ5plYoUmH3jHPMOAbEttIkg73v5K8s4CbhyKtetIbYAwwNdt4nHleB1lUjHkOqvbSdrOs+LdpYILSXeZIgdFLZS0ReJw2gNcSJcDILjJkQS7souq65nfzspXMnuDjq035CTt58iomq7xSnQrPIauT8lzUgpjD2G9F5qSu+8nkvZpGNRFtt0GiOycYaZ6dFzEluo6CS2Bc77L3g3EkA8rDsEsvBsVsvnDWeEANqfFXnLsQ085WbZbQU3hmub9lxH0XA6s9CLdbL/VqxzURmeI1NuoB+Y1m8wfioLOOIqoEAAH1R9vBtqOx9mWNZTEuP9eylafs/biWNqVHuJcAYBgCeQCzejhq2KrNY2XPcfIAbnyEStwyzA4lrGtnQAAP1Kpw4fsk58/0VvLPZ03C12V6bnFzCSA4iDII8+asmYOqVaZYWNuOR/NL4miR9qoXHpM/IJqWBv2tYnYzsUs5tmxikYdxLkVTCVi17SGuJLDyI6eijQJWi+06samHZNzTqRPmCFnVHddmOXKNnHOPGVHuU5oPNkjh6Um55x8VIYbDz4efVZJmJE3lOJNhGqTAnYd/ktt4PP7iiwzYwSPs2LjAI5bBZvw9woajJadcxYkNduB4ZMTutC4I4bFGqXlzxoBb7skETaHW7GEsLsafgvzQvS8tK9LoOcEIQgBHG4RlVhZUaHNO4Pa4Ntj3CYYLh3D0nmoykPeba3OfUeBtAc8kgeSlUINILijIGYug+i8kB0XG4gyD8QFjGP4Mfh3PJJMFx8Q3Ew0W7AXPUr6Ccsz49xtTX7sBrW6XOc7VpJBkab7mySaGizB8WS62kgg3Nue11HvbBU/j8Nd7hAbsBO5EkDz5qFc4RYXn0WIdjZ69UXAG/90PYkyUwo8birODabfEbEguc0dGkm3nukHk804w4ls9/0UV6MG6W9jVo8ClzhdoSHSOX0TqjTkQk6bYdETf5dUtjUW3JqocAVY6TFTMnaWvjkfkVb6NWy4cmmd2PaFcSBBVKzYS7srRjMTYqs46mblEHsMng98H1S2q5zSAWaXDuZIhbZRohzQ57yZAMTAHovnqkNFRjpIAe0ugx4Q4T8pWw8RO97QpupS5ljqa6CWnkI3V5f2RhtUWrBii6dN4Meo3TXPqYNMt58uyrXAeH926oGVXFhghpM6SSdQM3HJWvE0LGbkrKtA9PyZVxrR1YZ/bSfg4T8pWfYXDuMkNJgSYE2Bgla/xNgdTKrP4mOA8yLfNZJQx1VoAa8gXsIG+4J3Itt2VMD+NEsy2KOYBtuSf6K35VlxqMZqaAIMED7TpEAn1+ahsszpjqjjiqIqBwsWQxzXW8V9/KQtXyLGYWtTYygdTg137t3ge55AgkbE23BiyaSsSLofcGYVrXHVYgSwkydrwZMjsrmHGm6zdWpw5/Z1STPZRWDwgqEN06IibQ4W+7FvVWptIR+uSfGtE5u2e6Qsva4AhVJnULiEAekIQg0Cqrxri6VGi4vAe5wgM/i6T0F1YswxbaNN9R32Wgk+nJY7iMS/FVXVal5NhyA5BQz5eC/JfBi5v8FF4hwtetNSq4BokhrRDW7mA0bnuorD5QQ0Egye209Vq2Jyhr2aXCQvBytoEACFyd+VHZ2I3oz6hkY5i0KsZthvd1XN5bhazi8HZZzxdh9NVpjdv0Kr0825UTzQSjoicCTMD4dVImIIII6/rkmWTv01qZO2qD5GytOY6JIa2zheeXdVyOpE4RtEDQIAk/17LlJ0vmIU7Qy8diXCfIJKvgYdDR+CnzVjcGOMvaHPaPh5K508DLZVe4ay5xMnbkevkro3DQLLnntnRDSIj/APLnko7NcrtCtVJi84vCghKhnsy7MsBZGTZ/VwrHUwNdN2zSY0mbkfNWzH4AdFA4zADorRyemSljp2i88K4hji2qw2eBPbse4VwqOkLG+F8WcPiGSYpuMOHIE7O7Xha7TM7R6J0xJKyAzmldZBUy/wDe1GHk938xW6ZrhNTfJZlnmE0Vyf4gD67H6T6pE+Nm8eVENhcsa1SVHCRcW/NeqLU+p07KUpsrGCNH9nvEHvS2lWdL2ghpO5G8E8zZaGAvn7KsSaVZjwYhwK37D1NTGu6gH4iV29PPlHZw9RDjLR7QhC6DnBCEIA9IXF1BpTfahjC3Dspj/qVBP/iwEkfHSqllTAIUp7Vq377Ds5Brj8XAfgovAOsvO6h3M9Lp1WMlXGyZVnJcPsm+JKiyyGlW6z32jUYdRPXWP5Vf6j4VI9pBBbRPd/4KvTP+VC5V8GUZhiD0KumV0/e3m0Dfl3CpYWo+z7Diph2uO4Jb/wATb1XX1SqKZz4lsd5ZlGlrTb4J4/J2uMkD+imvdwuELgs6ENsJhAwAAJ+xqQDks1amDR692kqzUukqhWsxEPi6KhsZQVmqslRmKopLKFQxuHWi8GYn3mGa4kkixudxZU7MaVip/wBmL5wp/wBR/wDOVWHiyM1RcifC7yKznihniaehIWi8is94nIAeTycD+H4okZEi8PTT5rbJjgnE3T9RZdDWobjzW8cN1NWFoH/tt+QhYLXdcLeeGmRhKA/7TPmJXZ0vs4uq9EkhCF2HECEIQB1CEINMo9qb/wDG0x0pD5uP5Jjl77Jf2qO/x7f9Jv8AM5RuBqLzM/3Z6mD6ImmuSVd1l4bUXmu6yjZUjcbWiVROMMVrZS/8n/KFZs7rabqhZ3iNRaBy1H/kf6Lo6WPzTJ5pUqI4LRfZNi71aRPR4+h+gWcgqxcB4/3OMpmbOlh/3C3zAXoZo8oNHNB0zanhIPCXcUjUXks6kIFKteknpB9TohDD9r1x90zo1rwnbCtsWhCoFH4uylXsUZjmpB0V7NHQ0k91N+zVunBMP8Rc7/k4lVHijE6Kb/KB6q78F09OFoj/ACN+YldEdQ/0lLcixuqWVJz0BxeOs/EXVyI8JVQzgePzSS9AvBHYajAXXvS7dkyrFTKDceKo0DqvonAUtFKm3+FjR8GhYPwnhPe4yi3q8T5Ayfot/Xd0y1ZwdS9pAhcQuo5Tq4hCAPSFxCDTIfauP8c09aTf5nKFwL1YPa4P8VS/0v8A2KreDXm5/sz1On+iJZj16dsm1NOmKBcruf0JaVmGJkPcDyJWt5sLFZZnQ/fFdfSPbRydT6Y1C90qhaQRYggjzFwk11eiQRu3DWajEYenUG8AOHRwsR8VIuWb+yiu73lVk+HSHR3mJWkOXlZocZtHXB2htWTKs9PMQozFFRKI7ha3iU1QVVou8YVpwZstQMWc1ReY7KWqKCz1xDStaFTMw40xkv0A7ST+AWtcPN00mDo1o+ACwbGvLqjibkuP1W+ZR9kLpyx4xiiGOXKUmSlQ2VTzp3inurTW2VSzxc8vJZCPJMMQU7Bt8PoE0q7pfY3otnsqwU4svP3GOPqbD6rXVnnsoaP3p5w36laGvSwqonmZn8wQhCqSBCEIA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724" name="AutoShape 4" descr="data:image/jpeg;base64,/9j/4AAQSkZJRgABAQAAAQABAAD/2wCEAAkGBxQTEhUUExQWFhUXFxcYGBgYFBUUGBUVFBQXFxcUFRQYHCggGBolHBQUITEhJSksLi4uFx8zODMsNygtLisBCgoKDg0OGhAQGiwkHCQsLCwsLCwsLCwsLCwsLCwsLCwsLCwsLCwsLCwsLCwsLCwsLCwsLCwsLCwsLCwsLCwsLP/AABEIANsA5gMBIgACEQEDEQH/xAAcAAABBQEBAQAAAAAAAAAAAAAAAwQFBgcBAgj/xAA/EAABAwIEBAMFBQYFBQEAAAABAAIRAyEEBRIxBkFRYSJxgQcTkaGxMkLB0fAUI1Ky4fEkYnOCkkNjcsLSFf/EABkBAAMBAQEAAAAAAAAAAAAAAAACAwEEBf/EACURAAICAgEEAgIDAAAAAAAAAAABAhEDIRIEEzFBIjJhcSNRgf/aAAwDAQACEQMRAD8A3FCEIAEIQgAXEIQAIQhAAhCEACEIQAIQhAAhCEACEIQAIQhAAhCEACEIQALiF1AHEIQgAQhCAOoQhAAhCEACEIQAIQhAAhC4XBAHUlVfcCYn8ByULnnFVHDmC4F0TE2A5Se5WbcRe0j3jiGNGkTpi5+zBJII3mErmkMoNmnZjnNKi8MdUcX7hoGoieZDRYead4PMG1G6gRHM9I6zsvnvB8XPpsqAMD6z3z7yoXOLBDQAwDZ0gy4/5eiSo8X4kAtNWGuPj2d63ul5jcD6JZmjD1jbVHhna55eqdPrAbmFg/D3tBqUQ9jyKrXWBd02IIjaFyv7Q6jg1ktIbG8umJiZ5xF0dwO2zeKWJa6YO1v7Jtj82p0h4pJOzWguJ8gFijPaFW0EBrQ4/ekzPXTOme8JDCceVGYkVixrwGBulxNoFy07NJvyKzuB22brluZMrs1sNtiCILSNw4HYhO5WS8J8fUtdY1ZaatTVbYDbYeQurJjvaFh6T6TGTW1/aLPuN/iIO5vsLplNCuDLuhQ+CzxtZvvKLXVKfNwj1ABuSOilaVQOAIuCJB7J7FPaFxCDAQhCABCEIAEIQg06hCEACEIQAIQhAAuEoJUNmuatbDZufmBvz8ljdAPczzOnRpl73AAc1RMx9obdD9NNxAFjYAzYSCbKhcc8V1MRWc1hJYww0A2JaZLzyj8lUcbm1V96h1EWgxA/V1Jybeiqgktktm3EFR1RznhpLo57AAwNtrqvVcW4ze/aEhWxY5BMnPv16oURnIcCtzk79d10Ynrz7/VMnleajjYdE1CWOn4jpHzXDXnYpoQvVFpn4raDkPmYggWS4xZ7KNa4jZe2VgscTUyRp4kza3kpPAY1zXsOo+FwIINxBBPmVA06glO6dSIjqkaHTNo4dzpjiWiqXU3eN5Hge02GmSQGg+GYvHRXPh3M2mm2HgtMi7gTqk/kV85YbFu1tdqAvJJBM2i60fgriNhIZUeGEmQCAASZFidj4pRGVCyjZtLHSvSicsxEtHST35x5cipSmbKyZE9IQhaAIQhAAhCEAdQhCABCEIAFwlcc+FWONuIf2ag57Y1DYGdzYX8ysbo1Kxlx1xeMKC1pGsi08u6yDO+IKjwSXkuPME2G8bqPzrHmtVl7g5xO426QAeV1F5rT0OczUSWuIMRED8ZUHcmXSUUcqY6Gkjcj+/mot+JldrPumxN1RKhHKwJXohAPZeSZTGHljXOMD5KYwnDtR1yI81McL5NqgxzWj4DKWgbLmyZ6dI6cfT2rZllPh4wZmQm2MyVzO62V+TtkED9FMMVw+JJiUnfkP2ImNV8KWgGP0U3rDtC0jN8iaGnULC/wVJzHB8/gOyrjy8iOTC4kTSfBBTym/TznuEwLot0SjHWVmiKZM4fEAp9h8xLCTpa6RHivKrza1v1undGpNrFI4jqRsvsy4m8ApPO0xJ3AiI8lq1N/Tz7L5VynFGm8O6dSR81rvAmfmdLfHqaZbqjxSNgdjvbuiMq0LKN7NWBXUyweL1GC0tMTe4PkR0snqsSBCEIAEIQgDqEIQALhKHFVnibPfd0XFoMEOvcCBbdY3RqVjPOuImue+myo4BgE+7ILi4k2Jgho2WTcUV8RVqubUqv0thw1kQIsOUE7K0OmKdGWNc9rXOcADAgzaYiB8lT+I67jWcwOFTSyC6OYF4G0gQJUW2yySRV6pc2XarkwNpMcyo2o7qZS+Lry43/smFVx9E6FbPTiky0g35ri7VF55JhTr3J5kuH1vhRz3KycFUpqT5JMjqNlMa5SSNK4dwQa0CFccK0QoLKm2U5h2mVxQO+ehV4CQrAJas3e6TgRM8h807ERC5phmuaRHIrPc3wAaYAt2Wl5rTA2O1vUqnZpQkHYpNpjaaMszOgWvKRa3py3UrxDR0me6hg6y7oO4nnzVSoVY9LUzCbgwvbHymFJOhVsJFp3vPLdW/IcR7t4qUQZ0tcdV2y0nV6GIVJwuLhpbFjz5g9lL5Prdq0W8J1H/LabKTRRM33Js0e97PDpdoDwA7UHtLRqHZwkGO6uNCqHCRdY3kGY1g2m+W/uiAWNGlzdQ06iD5yVoeVY2oC4BoLSZAJLYMeKN5bMnzKeMickWZCbMrmYcADuBM2H9wnIKoICEIQYdQhBQaJYh8AlYlxZmTzX0Co0gFwABBaG0zAtG1lffaHjqrKbWtDfdud4y4kCA0kNce59LLOst1UnnFGgNIbobI0sc50abdOfqpTduikFSsh8Ng34vEOY19Mw0Oc43EFxENcIjf5qGzms2g51INpkiJIeXgkm8kR02vClOIwaVfSSC40g55YBBc5zjAJ3DQ1oHkqhim6iTPladR6LEMM3vSTwOa9PXhoTinkiSlpEJMCT6Lp2HVaAhU3Vj4cqPps94xgeA4NID2h0uMABk6nSeYCr1QbK6cF4QftNA9WvcPNoH/0FkuNUzYKV3EstalmGjW73dCmBcOrCmR5uAN1XqudYkHw4gnu2prHxMK6Zvw8MTAqOqFvQOIA9EvhMnFGiaLWgsJJOprSTPf0SxUKKy7jZA5BxbUYS3E1NwYLwW3POdirJiM8b7puhzSObg4EGPIqLxWSUmYaqHN8Ia43kxDSRB5XhZq/KKvuRWLT7s8+ym8cX7ofuSj6smc+zJ1WqXOqvOq0MNoHWDHxSDaNAAF9SsHdPyhS3DvDjXtpVdTps6BEb2HVWLiXKX4mNcQOjYO3UqnCKXklc27pGa5xUBaQC93QuYQfUwoEWKv2d5a5lMtAmAqjmNYwKf3bOiBZxaJvujH4Eyp2NB8kNsvMJRrtgnFQtRAVhyFzNelxiQQO5PXtBKrtNsGPmn2GZJE84v0M2nskY6NSw7m1GuDWNLmtbDxFtIvEHYxt3VvyN5awH3hdIGnmQebCfWfILPeH8I9odpqMa2QHHUNUEfMbrRcgwzQ6A4wwC13bxF/KFiMkW5gL2tINxYzJmdx9PgnDA7qPh/VMBVIJhu8enQqWpmQqkj0ELqFph1BQhBpG5zhmVKZY82tIkDmD9QqNxxgQ3BhpcWBplsCASI06t+ivlSqGsLnGILiZsB4jusQ9pXElbEE0tGmk1x0uI+2Rs7UfwSTHiVTiKsz3gdqLu8AS2Bt0HIKt16w+6CN/nsE8x9RmzZNgCSB9rmB6qNfZKkO2eKgPkjSI7/iuFy6DPyTCHA07lHvDM9Vx5hcb9k+YhaBx7VfOG3e7bRrQSKT/HFz7t40uPp4T6Kisu09votF4YcRTa4dlDM6pnRgVtmnYGpTqNDmkOB2IMg+qXdSaN1U8Fl2Hq+IA03Hc0nupH10ESl63DZeLV6xHR1V9/O9wkU4l3CQy4prHF1BgcOftGazxtTYN2z/EeimM9ycfsZosaA0MLQOwH1TPBVXYQNYKVNrW3c4H7XV3904zbilrmaaY1E7/lMboc00Cg15Kr7O8aDTNB9qlJx8ywmZ9DI+Cu7tMKqP4eZXqGrD6DtI0lphwdzPcdimtejiqYI/aQ4DmabdXxlY5p7MUHHQ6zwsL4dZn3j0aN/ksv4nwpp1yDYkNdp/gDhIZ6CAr7k1M1MXTbUcalnPIMR4S2DpG9zzVb9qGGLMYSfvNB+BIVMUt0RzR1ZU2r21DX2QLq5zjumOn6hPcM67Z2n4HqmFCpy+anqNEGk18N0tdBIJnxRGofG6nIeJduD8KDveRuCCRpkiWuEEXVyyRhZV0ggw4tLg0NmBIBHKxcOxas94ZrTUY1pJ32kWMyDy25q44TVh68ONtbngk/deZJ2v8Ad+KWDCaNCwpBJ6jcfiPNSdGYuq/hq7XmYGkCxkEf0U7hXS0f3V0RY4lC4haYe0hUpHVqbG0EGYIEm0bG5S6TrVmtEuIAQaQmeVwxo1uAa0ue4jlEuiNzaVhntM4u/aagawCAI3BMTIvsJsYkqc9qOdtdXqBji5oDWmHQGuIdLfDebz6LNcupN8T3HYgNBE6nG5G/QKTdlIqhnha5a8OIkgm1jvI8uZSFS8kiAl6z5Mje/wCZXj3Wobyem3meiZAxtqheoHyXinuuuMwtMO1RtKTBslqgSGrsgD3SqQeo5rTuAiH0QDysswaeqtPBGb+7qFpMAwR581HPG4l8Eqls06lgQHyLSvWOr1GkNZFzzMQuYbFaiCndRjXyD8e/Vccas7/Y1xL6oAmkHeQbz8ym2LqtAuwMeNjEX+hCf1MXiKYA0ioIgHY9pUXjqVR/iqwB0BP0V3KFDaZ2pmktnn+Sh8RXLzJ2Sldwa2BzUXmmObSplxKh58CN0rZ64TxOrNYHKk4fNpSvtowV6NXu5h9QCD8ioD2ZYqc0YTu8PHxEj6LR/algPe4J9pLfEP8AbddTXCSOK+cWYQSF6avASg+C6WcyFqBg3VnywDQAI7ye3RVmm2295UngaxB0qMykS0ZZiP32qLX5cojkLjdXnCFuKNJjXS9k3kN8LRsB0kj5qmZU3wt1AEciY5ESJ6bLQ+B8jcHiqQ0MLiQZvsQAIsG3PwCSPkeXgsuTYAM1O0EEmbxyESFY8OyAFyhSgRyCWDV0pHMzq4uoWmHSVQeN87fh69KX+GoHtgjwt0t1X7kgCZ5q4Z3i/dUXv1BpghpdtrdZthvciyzzOq1F+DLKcPxVUtpubUvWdVMeHSbiLm1gASlkPEybMaQr4tzA7SC57i4S7VEna0ydvNJ5plYoUmH3jHPMOAbEttIkg73v5K8s4CbhyKtetIbYAwwNdt4nHleB1lUjHkOqvbSdrOs+LdpYILSXeZIgdFLZS0ReJw2gNcSJcDILjJkQS7souq65nfzspXMnuDjq035CTt58iomq7xSnQrPIauT8lzUgpjD2G9F5qSu+8nkvZpGNRFtt0GiOycYaZ6dFzEluo6CS2Bc77L3g3EkA8rDsEsvBsVsvnDWeEANqfFXnLsQ085WbZbQU3hmub9lxH0XA6s9CLdbL/VqxzURmeI1NuoB+Y1m8wfioLOOIqoEAAH1R9vBtqOx9mWNZTEuP9eylafs/biWNqVHuJcAYBgCeQCzejhq2KrNY2XPcfIAbnyEStwyzA4lrGtnQAAP1Kpw4fsk58/0VvLPZ03C12V6bnFzCSA4iDII8+asmYOqVaZYWNuOR/NL4miR9qoXHpM/IJqWBv2tYnYzsUs5tmxikYdxLkVTCVi17SGuJLDyI6eijQJWi+06samHZNzTqRPmCFnVHddmOXKNnHOPGVHuU5oPNkjh6Um55x8VIYbDz4efVZJmJE3lOJNhGqTAnYd/ktt4PP7iiwzYwSPs2LjAI5bBZvw9woajJadcxYkNduB4ZMTutC4I4bFGqXlzxoBb7skETaHW7GEsLsafgvzQvS8tK9LoOcEIQgBHG4RlVhZUaHNO4Pa4Ntj3CYYLh3D0nmoykPeba3OfUeBtAc8kgeSlUINILijIGYug+i8kB0XG4gyD8QFjGP4Mfh3PJJMFx8Q3Ew0W7AXPUr6Ccsz49xtTX7sBrW6XOc7VpJBkab7mySaGizB8WS62kgg3Nue11HvbBU/j8Nd7hAbsBO5EkDz5qFc4RYXn0WIdjZ69UXAG/90PYkyUwo8birODabfEbEguc0dGkm3nukHk804w4ls9/0UV6MG6W9jVo8ClzhdoSHSOX0TqjTkQk6bYdETf5dUtjUW3JqocAVY6TFTMnaWvjkfkVb6NWy4cmmd2PaFcSBBVKzYS7srRjMTYqs46mblEHsMng98H1S2q5zSAWaXDuZIhbZRohzQ57yZAMTAHovnqkNFRjpIAe0ugx4Q4T8pWw8RO97QpupS5ljqa6CWnkI3V5f2RhtUWrBii6dN4Meo3TXPqYNMt58uyrXAeH926oGVXFhghpM6SSdQM3HJWvE0LGbkrKtA9PyZVxrR1YZ/bSfg4T8pWfYXDuMkNJgSYE2Bgla/xNgdTKrP4mOA8yLfNZJQx1VoAa8gXsIG+4J3Itt2VMD+NEsy2KOYBtuSf6K35VlxqMZqaAIMED7TpEAn1+ahsszpjqjjiqIqBwsWQxzXW8V9/KQtXyLGYWtTYygdTg137t3ge55AgkbE23BiyaSsSLofcGYVrXHVYgSwkydrwZMjsrmHGm6zdWpw5/Z1STPZRWDwgqEN06IibQ4W+7FvVWptIR+uSfGtE5u2e6Qsva4AhVJnULiEAekIQg0Cqrxri6VGi4vAe5wgM/i6T0F1YswxbaNN9R32Wgk+nJY7iMS/FVXVal5NhyA5BQz5eC/JfBi5v8FF4hwtetNSq4BokhrRDW7mA0bnuorD5QQ0Egye209Vq2Jyhr2aXCQvBytoEACFyd+VHZ2I3oz6hkY5i0KsZthvd1XN5bhazi8HZZzxdh9NVpjdv0Kr0825UTzQSjoicCTMD4dVImIIII6/rkmWTv01qZO2qD5GytOY6JIa2zheeXdVyOpE4RtEDQIAk/17LlJ0vmIU7Qy8diXCfIJKvgYdDR+CnzVjcGOMvaHPaPh5K508DLZVe4ay5xMnbkevkro3DQLLnntnRDSIj/APLnko7NcrtCtVJi84vCghKhnsy7MsBZGTZ/VwrHUwNdN2zSY0mbkfNWzH4AdFA4zADorRyemSljp2i88K4hji2qw2eBPbse4VwqOkLG+F8WcPiGSYpuMOHIE7O7Xha7TM7R6J0xJKyAzmldZBUy/wDe1GHk938xW6ZrhNTfJZlnmE0Vyf4gD67H6T6pE+Nm8eVENhcsa1SVHCRcW/NeqLU+p07KUpsrGCNH9nvEHvS2lWdL2ghpO5G8E8zZaGAvn7KsSaVZjwYhwK37D1NTGu6gH4iV29PPlHZw9RDjLR7QhC6DnBCEIA9IXF1BpTfahjC3Dspj/qVBP/iwEkfHSqllTAIUp7Vq377Ds5Brj8XAfgovAOsvO6h3M9Lp1WMlXGyZVnJcPsm+JKiyyGlW6z32jUYdRPXWP5Vf6j4VI9pBBbRPd/4KvTP+VC5V8GUZhiD0KumV0/e3m0Dfl3CpYWo+z7Diph2uO4Jb/wATb1XX1SqKZz4lsd5ZlGlrTb4J4/J2uMkD+imvdwuELgs6ENsJhAwAAJ+xqQDks1amDR692kqzUukqhWsxEPi6KhsZQVmqslRmKopLKFQxuHWi8GYn3mGa4kkixudxZU7MaVip/wBmL5wp/wBR/wDOVWHiyM1RcifC7yKznihniaehIWi8is94nIAeTycD+H4okZEi8PTT5rbJjgnE3T9RZdDWobjzW8cN1NWFoH/tt+QhYLXdcLeeGmRhKA/7TPmJXZ0vs4uq9EkhCF2HECEIQB1CEINMo9qb/wDG0x0pD5uP5Jjl77Jf2qO/x7f9Jv8AM5RuBqLzM/3Z6mD6ImmuSVd1l4bUXmu6yjZUjcbWiVROMMVrZS/8n/KFZs7rabqhZ3iNRaBy1H/kf6Lo6WPzTJ5pUqI4LRfZNi71aRPR4+h+gWcgqxcB4/3OMpmbOlh/3C3zAXoZo8oNHNB0zanhIPCXcUjUXks6kIFKteknpB9TohDD9r1x90zo1rwnbCtsWhCoFH4uylXsUZjmpB0V7NHQ0k91N+zVunBMP8Rc7/k4lVHijE6Kb/KB6q78F09OFoj/ACN+YldEdQ/0lLcixuqWVJz0BxeOs/EXVyI8JVQzgePzSS9AvBHYajAXXvS7dkyrFTKDceKo0DqvonAUtFKm3+FjR8GhYPwnhPe4yi3q8T5Ayfot/Xd0y1ZwdS9pAhcQuo5Tq4hCAPSFxCDTIfauP8c09aTf5nKFwL1YPa4P8VS/0v8A2KreDXm5/sz1On+iJZj16dsm1NOmKBcruf0JaVmGJkPcDyJWt5sLFZZnQ/fFdfSPbRydT6Y1C90qhaQRYggjzFwk11eiQRu3DWajEYenUG8AOHRwsR8VIuWb+yiu73lVk+HSHR3mJWkOXlZocZtHXB2htWTKs9PMQozFFRKI7ha3iU1QVVou8YVpwZstQMWc1ReY7KWqKCz1xDStaFTMw40xkv0A7ST+AWtcPN00mDo1o+ACwbGvLqjibkuP1W+ZR9kLpyx4xiiGOXKUmSlQ2VTzp3inurTW2VSzxc8vJZCPJMMQU7Bt8PoE0q7pfY3otnsqwU4svP3GOPqbD6rXVnnsoaP3p5w36laGvSwqonmZn8wQhCqSBCEIA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26" name="Picture 6" descr="http://realty-assets0.staticimagehosting.com/assets/irto/stock-photos/deciding_to_rent_or_buy-3295bdf745292c968c2b95db702c396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71271" y="5029200"/>
            <a:ext cx="1753679" cy="16763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sr.photos2.fotosearch.com/bthumb/CSP/CSP467/k46745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4822844"/>
            <a:ext cx="1943101" cy="1978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BUSINESS REPUTATION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Most valuable business asset </a:t>
            </a:r>
            <a:br>
              <a:rPr lang="en-US" dirty="0" smtClean="0"/>
            </a:br>
            <a:r>
              <a:rPr lang="en-US" dirty="0" smtClean="0"/>
              <a:t>is a </a:t>
            </a:r>
            <a:r>
              <a:rPr lang="en-US" b="1" dirty="0" smtClean="0">
                <a:solidFill>
                  <a:srgbClr val="00B0F0"/>
                </a:solidFill>
              </a:rPr>
              <a:t>good reputation</a:t>
            </a:r>
          </a:p>
          <a:p>
            <a:pPr lvl="4"/>
            <a:endParaRPr lang="en-US" dirty="0" smtClean="0"/>
          </a:p>
          <a:p>
            <a:r>
              <a:rPr lang="en-US" dirty="0" smtClean="0"/>
              <a:t>A satisfied customer is likely to come back</a:t>
            </a:r>
            <a:endParaRPr lang="en-US" dirty="0"/>
          </a:p>
          <a:p>
            <a:pPr lvl="4"/>
            <a:endParaRPr lang="en-US" dirty="0" smtClean="0"/>
          </a:p>
          <a:p>
            <a:r>
              <a:rPr lang="en-US" dirty="0" smtClean="0"/>
              <a:t>Businesses with good reputations have salespeople who:</a:t>
            </a:r>
          </a:p>
          <a:p>
            <a:pPr lvl="1"/>
            <a:r>
              <a:rPr lang="en-US" dirty="0"/>
              <a:t>k</a:t>
            </a:r>
            <a:r>
              <a:rPr lang="en-US" dirty="0" smtClean="0"/>
              <a:t>now the uses and the quality of the goods </a:t>
            </a:r>
          </a:p>
          <a:p>
            <a:pPr lvl="1"/>
            <a:r>
              <a:rPr lang="en-US" dirty="0" smtClean="0"/>
              <a:t>are concerned about matching </a:t>
            </a:r>
            <a:br>
              <a:rPr lang="en-US" dirty="0" smtClean="0"/>
            </a:br>
            <a:r>
              <a:rPr lang="en-US" dirty="0" smtClean="0"/>
              <a:t>the appropriate goods with </a:t>
            </a:r>
            <a:br>
              <a:rPr lang="en-US" dirty="0" smtClean="0"/>
            </a:br>
            <a:r>
              <a:rPr lang="en-US" dirty="0" smtClean="0"/>
              <a:t>customers’ needs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BRAND NAMES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r>
              <a:rPr lang="en-US" sz="2400" dirty="0" smtClean="0"/>
              <a:t>Name given to a product or service that is intended to </a:t>
            </a:r>
            <a:r>
              <a:rPr lang="en-US" sz="2400" b="1" dirty="0" smtClean="0">
                <a:solidFill>
                  <a:srgbClr val="00B0F0"/>
                </a:solidFill>
              </a:rPr>
              <a:t>distinguish</a:t>
            </a:r>
            <a:r>
              <a:rPr lang="en-US" sz="2400" dirty="0" smtClean="0">
                <a:solidFill>
                  <a:srgbClr val="00B0F0"/>
                </a:solidFill>
              </a:rPr>
              <a:t> </a:t>
            </a:r>
            <a:r>
              <a:rPr lang="en-US" sz="2400" dirty="0" smtClean="0"/>
              <a:t>it from other similar and/or competitive products/services.</a:t>
            </a:r>
            <a:br>
              <a:rPr lang="en-US" sz="2400" dirty="0" smtClean="0"/>
            </a:br>
            <a:endParaRPr lang="en-US" sz="2400" dirty="0" smtClean="0"/>
          </a:p>
          <a:p>
            <a:r>
              <a:rPr lang="en-US" sz="2400" dirty="0" smtClean="0"/>
              <a:t>Created by the business selling it</a:t>
            </a:r>
            <a:br>
              <a:rPr lang="en-US" sz="2400" dirty="0" smtClean="0"/>
            </a:br>
            <a:endParaRPr lang="en-US" sz="2400" dirty="0" smtClean="0"/>
          </a:p>
          <a:p>
            <a:r>
              <a:rPr lang="en-US" sz="2400" dirty="0" smtClean="0"/>
              <a:t>Designed to help build </a:t>
            </a:r>
            <a:br>
              <a:rPr lang="en-US" sz="2400" dirty="0" smtClean="0"/>
            </a:br>
            <a:r>
              <a:rPr lang="en-US" sz="2400" dirty="0" smtClean="0"/>
              <a:t>customer loyalty to a </a:t>
            </a:r>
            <a:br>
              <a:rPr lang="en-US" sz="2400" dirty="0" smtClean="0"/>
            </a:br>
            <a:r>
              <a:rPr lang="en-US" sz="2400" dirty="0" smtClean="0"/>
              <a:t>product or service</a:t>
            </a:r>
            <a:br>
              <a:rPr lang="en-US" sz="2400" dirty="0" smtClean="0"/>
            </a:br>
            <a:endParaRPr lang="en-US" sz="2400" dirty="0" smtClean="0"/>
          </a:p>
        </p:txBody>
      </p:sp>
      <p:sp>
        <p:nvSpPr>
          <p:cNvPr id="28674" name="AutoShape 2" descr="data:image/jpeg;base64,/9j/4AAQSkZJRgABAQAAAQABAAD/2wCEAAkGBxQTERUUExMWFhUXGR0aGBgYGB0dHRweIBscICAgICEgICgjHxwmHxweITEhJSorLi4uICAzODMsNygtLisBCgoKDg0OGxAQGzQkICQtNCwsLCwtLywsLDIvMi8sLDQsLywsLCwvLCwsLCwsLCwsLCwsLCwsLCwsLCwsLCwsLP/AABEIAOEA4QMBEQACEQEDEQH/xAAcAAACAgMBAQAAAAAAAAAAAAAFBgQHAAIDAQj/xABPEAACAQIEAwQFBwgHBQcFAAABAgMEEQAFEiEGEzEiQVFhBzJxgZEUI0JScqGxFjNigpKywdEVF1NUk9LwJDQ1Q6IIVWNzdLPCJUSj4fH/xAAbAQABBQEBAAAAAAAAAAAAAAAAAQIDBAUGB//EAEURAAEDAQQGBwYEBAQFBQAAAAEAAhEDBBIhMQUTQVFhcYGRobHB0fAGFCIyUuEzNHLxFRZCYiOCorI1U1SSwkNjc4PS/9oADAMBAAIRAxEAPwCzeOeMoMsp+bNdnbaKJT2nb+Cjvbu26kgEQvnTiX0nZjWOT8oaGO+0cLFAB5kdpvefcMCEvw8QVaNqWqnVvFZXB+IOBCs7gH00zRusWYnmxHbnAdtPNgPXX3avb0wIV/Qyq6hlIZWAKsDcEHcEHvBGBCSOION2EjxUoS0e0k0h7Cm9rDxNwR3kkGwNr4rPrGYb1rbsui2lgfXnHJozPr9yEIyji6dp4w9ajrq7SLERqABJAJiFuniMMZVcXYu7Psrdo0dSbScW0iOJcMP9RWlNxrWC1QzI0RNzAALhNRW4Nr+sNN9R3tcWIwgrP+bZuSv0ZZvwQCHfVsJiY6scunBNPFvEjR08DUpUtUMqo53ABHXfa+4G/TfE1WoQ0XdqzLDYmvqvFbJgJI5KFwhxVI0wp6l0cuuqGVRYP1uOg32YdAbqwOG0qpm67oU1vsDG09dRBABhwOzv4bdoQriDiuqjlqlSWwjljVBoQ2BDkjdd+g64Y+q4F0FWbLo+g9lIub8zSTidkKzBi4ucWssqqCzEKB1JNgPecI5waJJgJWtLjAElIHHnH8lJNHHTpG4ZBIXa7Agswsukj6p33+7CNcHCWnBbejtFNrsc6qSIMR5zzXPNvSHMhhKQoEeJJCHJJOpbkAgiwHS5G/W2LlGg2oySVl1qOrqOZORIT5SZhHIQA669IYpqGpbi+46jriAscBJGG9VQ9pddBx3KQ6Agg9CLHDE4GF8xJksrVbUkQ1SiR4wLgXKFr7kgDZTiiG4wu4NdgpCq7AQD1rpScOVMtS1KkRaZL61DLZbEAkte1gSN794wXSTCa+1UmUxVcfhOSnT8DVqvGvLVuaSqMsiFSwBYrqvYGynr1sbYW45RN0hZyCZyzwMqJScL1Uks0SRduC/NBZVC2v3kgHoeh6b4A0kkKR9rosa1xODssM1IXhGcBeaUiMkXMgUsCZvVsi6b2c6gADa5I87FwphttM/LjBg8OJ4LtVcBV0aO5iU8tdTqsiM6i17lQb9PDCmm4JrdI2dzgAc8jBhTPRLRczMNfdFE7+8jQP3yfdhaQlyi0vUu2eN5A8fBU3fFtcosvgQmLM6KlTLaV1EnyuVnZrnsctWdRbzuo+D+WBCXb4ELL4EK4eMeGq7Oa2eoVooqaNzBA08mhW0MVbRYEm7hje3l3bCFA4D4Hkjrq2mrKZXkSjkaNWAcMxZQjp3G5uAeo3GxuMCEu8RejWvo4efLErRj1zG4fR09YDcdeouPPAhcsi9HeY1cPOgpi0Z9VmZE1fZ1EEjz6YEK2vRDnc6ZdW0kyss9CGKqwswVlYqu/gyn3FcNcYaSpaDQ6q1pyJHeh/CVEk89FBJvGySSsL+uweRbHx7Maj2BvE4o0mhxa08111uqvo06tVmcho4CAe8ns3K2q/L4kgk0RRrpja2lALdk9LDbF0tAGS5SnVe6oLzicRtVHx1hSOlYDV81JqXuZObLqB8it9+7r3YzgYAK7V1IPfVaTGIg7jdEdvkpq1zBqWn1F4hOksLnrodgCD5hgb+DBx4YdeybsmQoDSBFStEOulrhxAz6RlwhRMvnZvm1JEgcvTt/4gsSg+0NJA+sF+scI0nLqU1VrW/GciIeOByPRj0TuW9dmZnWqmIsXlgJHgdMt/vGAuvSeXim06GpNKnnAd/4q/V6Y01wqXeNYebEEVwHDBtJ79iOvQHfa+MfS1aldFNzwHZwdvl0rS0a7V1C8jCIncqt4moi0DAgh4TqsRvpawYfHS3s1HEei6pa51J3MePmuloPAqBwODsPLxHUjXFOWCGoguOxHTRlh4lOwB7zoB8jjrbILzLvFcRbrVcbUrHeT0nJReFxoqo6ieURLqLamvqe9+gAvY33Y2HXfFm32qjTpmlOO7cuUsnwVhVqujnmftxyVyIwIBBBB3BHQ4xV1QM4hUzmSpS8SB5GVIy3M1MbAaoiCT+vfFUw2riukpl1bR11ok5dR8kXyWvpKfMqiU1tO61euxDbRkEEBz0AYE77Ds+eHNLQ4mc1XrU69WztZqyLnbyQvPs8alpI1SSgDrMsghpAzWKnVqLa7AG1iCu4Ptw1zobAjoU9CzitVJIdEES7qyjxU/jbiajWjqHpJUaet0LIFILKuix1Du7IK+1sOqPbdN3MqKxWWsazRVENZMdfnj0IJxhnELtlRjqFHJRNbpZzEQY9yveRYnT32wx7gS2CrNjoVGisHNzyBwnNMGY1tFIKh6qeie8fYlpmaOd202syBje3QXJGwuLdHktMyR0ZqnTp123RTa4Y4h2LRyK4ehChtDVTHvIjH6qlj++PhgoDMp+nKnxMZwnr/ZfOeLCwk6+irhQV1X87Hrp4weZ2yu5B0gEbk3F7C2wO/cRC5elOk5FcKZQwip4Y44tVrldOosbAC5dmJ88CEn4ELMCFdnFmQNm0MEdNUQrLRGSCeCV9BVg+kydDs2m9/wCIIwITMa2KnehpzVprmy+WniqwbrzLxaGB8LglSTvt44EJS4e4cnyaCvmzGSNYpYHhSIOGM8jeqQO/a43F7MSbAHAhSOL8ircy+QT5U2qlWCNEVJQnIddjcXFiAQLrc9m3hcQmT0bQStmeYc+qSsZIoopJURVUtd+x2QAxUCxPXu7sCUGDIQLiDJXoJAjmRIkctTVSAnRc+o9rfzBuQGDEYznsNMwcthXY2a1NtbbzYLiIew4TG0euqAV0fjerZChr6ZgQVJMUoJBFu6G18LrnxF4dvkmjRdnDrwouHS2P9y14GhWSvpIlKyrFFLzSA2mzc3btKCR84o6d+CiAXtAxiUuknOZZqr3C6XObGU4RuJ3FaZvlq0NWIJmKxLIs9PIQT2dQLIbAk3At9pVOwYnCOaGOunLMJaNZ1roGrTEuIuuHRgdn7EjYiHDPDhrMolKgiVah5IG6E2SMEA+eki/cQD3YdTp36R3zgoLZbBZrc0HFt0NcOk90zy5pXqqpZI2C3E80kWuLSb615gYjawDFlOm9wxYWsBiIkEcStJlNzHAn5Gh0O4GI6oOOUQvocY1FwSD5plBkk1KwBI3B8ttvuxz2ktCutNbWsdE5g8FdoWoMbdIUKXh3VYSGNgB3k30nYjp6pBII6bnod8Fj0XarO5svBA5yORjsy6cVN78Gzdkeu/iuvE+Smq08vlXXvckjy7IBBtc9dvEHu6QVajARTMTt8lg2yg+s0NbHT5bfWCU5uA5jJ85Uxa28SxY+wEb4p6lx2rIdoas50ueO1WLl1IIoo4gSQihQT32FsWGiBC3qVMU2Bg2CFV/ph4fmnqqZ4InkZ42Q6QTbSwIueg9c7nEFZpJELo9EWllOm8PMAGev9kAo/RRXuAW5Mfk7kn/oVh9+GCi5W36Ys7ThJ5DzWVfonr0BK8mTyRyCf2lUffgNFyGaYs7jjI5jyQek4Gr5JDGKWQFepeyqP1ibH9W+GhjjhCsP0hZmtvXx0Z9Xmj8XohrSN5KdfLU5/wDhh+pcqh01Q2A9nmoGZ+jOvhFwkc1hciJ7tbx0sFJ918IaTgpqelbO84kjmPKVaPo4y0wZXGrKVdg7sCLEFibXHjpAxPSENWBpKqKlocRlkvkxEJIABJJsANyTiRUVcnDVNHQLT1Fe3yKKEFoqVn1SyysCrTOqgNfSQgUrsBvYXuIUbj/IY81c1uW1CVD6FD04NpAFuNSq1j0+iR42ve2BCqSRCpIYEEGxBFiCO4+eBC1wIVv+nrgtoqg18Skwy2E1h6kmwBPgr7b/AFr/AFhgQqiwIXpOBCk5fJNq5cLSapCF0RlruTsBYdetrYEL6o9FvCX9G0CxPbnOeZMR3MQLKPJQAPC9z34EJtdARYgEHqDgSgxkhj8N0ZNzSU5J6kwp/lwzVs3DqVgWy0AQKjv+4+aWuIOK6bK5lp4qRdTqGPLCRruSB0G52OLtmsWsYXCAFTtNteXAPJceJnvRSTMYKqtehmgSQxoJLtpdQeyCLEbN2vhigS1zrhC1G0K1CzNtTHESYwkHb1jBTUz6ihLQc+CIw7GMssekWBFgbbWI6bYnFJ0CBgs19W84lxx4pPruMaP5chpKNapg15p4ogWUEWGlrdpr23vYjYEk7SiyYX3QDsQbdUu6oOJbukwmyDjGhZNYq4AB1DOFYeRVrMD5EXww0XgxCbrG70o+k2tneTKnoJQkksjcpzcKwaMEBha+htrgj8MMIgwU4GcUmcQ5+ayrqTJC0FRFlU8U8TD1XDE7HvQhgQfA+8olXPJNVHU0NQlEaMtRS6CJBIKyQQalDBT2LsQ+4uTYdwIEJ49G/CVJUUkFfOPlNXKwmed2JYSK9wBY2XQVC2HhY7bYEKysCFmBCzAhZgQswIWYEKKaFeaJd9QFuu3+v9eOEjGU/WG7dXeYdk+w/hhUxfLWQxVlHFeDKZ/ldzpqXhkfQP0IymkNbbVvgQglbw/mUzmSWlrJHbcs0MpJ95XAheUfD2ZROskdJWI6m6ssMoIPkQuBCYeIRV1cKmTKJvlZ2lqRBKC4FrHQoC67CxYg7dAL7CEsfknXf3Gq/wACT/LgQvseaFXUq6hlYEMrC4IPUEHYg+GBCqviX0G0kzF6aV6YnfTbXH7gSGH7Vh3DAhAIP+z++rt1yhe/TCSfvfAhWPwX6OaLLu3Ehea1jNJYt5hdgFHsF7dScCE34ELMCFmBCCxUMfy6WbrKIo0Fx6q3c3Bt9I9R+iPHExe7VhuySe5MDRfJ2oRkuiTMmnSLQwSeCXxLJLDpJ82U3v4d5tim2DUkcR3LatF+nYxSc6RLXN5EOmORVfcbws1bVBQG/wBrhJHyYyGwhS7FwPUF/wA333PjjYokBg5HbG1c5VHxdO5HOH85ipIZHaGaWbmyMqR0zoJHLGz202VdGgC5uO1tfEL6Ze4CcIG1PY4NE+CTxFKWjd1APIlDE0LEKzFjoO3aY6vzndqPnaxIAIG/eocZnhuVtZXksM9Hls0uoGlijkQg2F+Ut7+IsMZ9T5zzVyn8o5LfPcroKl2eXaQxPAzqCrGN+qnbex3F+hvbqbtulPQ3KeE8ugmim5s8rwAiETSyOse1uyp2G21unTwFi6ULlS8H0MVQJaeqqqdOYJDTxSssDMCDumk9k2sVva2wtgulCc1zWImwf7j/ACwXShTcNQoWbZnHTx8yQ2GpUUd7O7BVUeZYgeXU7A4EKbgQhGZcT0kDaJKhBIekanXIfZGl3J9gwIUuirWk3ETovcZLKT7F3Yexgp8sCFMwIWHAhL1ZxHHFIxkmUIqsSu19hfba5Pl33wIVTQcdZzX1ksWWurKt2sYo1CrcAC7i/fbfc77YEKb6OPSBmc+YyUVTokYLKCdCjlugPUpYFdQ09+5G+BCuTL+Zy15ttffbp12+7AhScCEg8d1xFQqrmPya0YugWQ3JLb3UW6be7FG0vh0X7q6bQ1AOoFxs+sk5y0bBhihGXZm6rK/9L67Ja7RykIWdQGsRueoHmb92ImPIBOsnoKvWizMcWM90iTsc2TAJiZ61EGZyf99//il/y4brP/d7CrHuzP8Aof8AU3zXaoqpk06s6tqUOPm5D2WFwdh92FLnDOr2FR06VGpN2xZEj5m5jPapGT5m/MJ/pbmgRyEqY5LWCN2rldtJsfdh1OoZ/EnPYVFa7My4B7pdlzRN5u8YZ7Rgu1LR10kDTpmoMShiz6WsNIueq32wobVLbwqYKOpWsNOsKLrJDjECRty2pq4Gmd6Yl6kVPzhtIARtZezuATY3388WrOSWYulYumGMZXAZS1eAkTO/HAnZCD5xxStJm/KlIEM0Md2PRGDSAMf0Tex8Nj3HGrTs5qULzcwT05LBfWDKsHIhGqLMCuYPTcpQrxmoWUH1t0Qgi25vfe/TTtjOvQ+7HFa76IdZRXvYg3Y3ZnDh0Zyk3Pah4p55o9WpMyFwrEakFHCzgi9jcJ3+7rgtZIbTI9YlWNEMZUNWm+ILeoyADwzUUMvLpW/2mVHas7MUkhdghtHbtfRAB/ninhAz2rVh16oPhaQKfzAQJGOzambJ0Ec+YoXYhFiVdbk9YLnYm1yd9hizSEVCOSyLcb9mougY3iYH93giuQf8Ig/9Gn/sjFt/4p5+KyKfyDkqx4o9EbL8pq3qk0XkmYCEswW5Y/TF7D8MaFK3TDAOGf2SFqAt6O4g6L8sUlzGBamNgZEaRQx5mxEal28Bb6wvL72Ym727sN29JdWi+j6P5K9WarTAoDK7Up+cDEgaAJCTcjoQCNrgYPezeuRjz+yLqb+D/Re1NJFWipR0EbuFERUkPCwG+o29e/uxXrWy+0sjt4pwbGKuHGanpH9LPCM+Y0scdPIqPHKJAHJANlYdQDZhfb34EIFlXo2r5gBmeaTOg25MMjWb7TEC/n2SfPAhP3D3DFJRLppadIrixYC7N9pjdm95wIRfAhZgQoObVWhNioY9L/y78CFRfpN4lePXGJItVypVRuCNjtew+GBCH/kyKHKTV/0rJBVSorGCKW2sk9lWCsGJCtc39Uk4EJ0/7OSxmjnYQKsgk0tNuTILBrG52036Cw3Bte5IhW9gQswIVdcTcL1kte1REkLr2QglIIsEsbqRY7kn4HFCtQqOq3xHSur0fpSx0rEKFQuBxm7gc5wPKFvBk2YrFIBBRBmKiwjQKV7RbVtvvosPbhRTrAHAdSY+2aOdUaS+oQJzJkHCIx3TKHV/CmYypoMFGouDeNURtvMLe2I32es4RAVyhpXR1F98PqHmSR1SiGS8EypWxyTLG8KRqtiQblYVT1SOmq5w9llcKgc7IDwhVLVpqk+xup0iQ9zid2BcXZ8oCY+I8jDUkyU0MayyLpFgqXBYXubdLXxYq0pYQwYlZNgtpbaWPrvJa0ztOzDBD6LIJ48nal0rz2VwRqFu057/ALJwxtJwoXNqt1rfQqaUFpn4AQcscANnNEuCMqemo0ikAD3csAbjdjbf2Ww+z0yymGnNVNL2plqtTqlP5cI6APFAeK+GFqK1pJqeSROVGEZGsLhpdQNmB70ONWhaCynDTGJ8PusOpSDny4KXwllEkUsd0dY4o5I15hu1j8nIHrN2dSSEC+wNrC2K1pIfUD+BmOau0H3bM6kfqaR0BwPeFGzrI5kqmmWOSaFphPphaMOr8pImDLJYOhRNirBhqbY7HDXMbVDZMFvUfUpaFpfQvgNBDhHEbcMRthCcsmippKUGTlpSmYvHOrRzWmNl0KQRKASF7BNz7bYhbZXtLbuIE+v3V+tpOnXZVL5DnXeXw59a7T5bUVFRLNDFUXlcODMqQwrpTQhZSWmfSpOwVbnww8Wdoffc7bkPUdqhdpEmzigxgwBEnPEyYy28E7JRCChEINxFBywT36U03+7D71587ys8CGwhGfZ7FLDPTkSLrSSLVpU2uCt7ahe1722xjfx2hSqQWnA8NnStAaPqObMjH1uSvl1NFCKcxySF4I5LM8QbVNIFUysOaLgIpQJfZTYNtiR3tLZ3TLHY8shsR/DKm8dqiw5VFpKNNIqFpZOXDCscayyIIwVUyNpRU1jRfcuxuNgFPtPZ87jtmcZDHfv7kfwypvHb5JxyfN4xTx0o1lkh0ayoAOiPrbUbX09N8FDTFG01wxrSCTtjnvTathfTYXEjBNmNFU14TgQvI5AwupBG4uDfobH4EWwIW2BCj19akMbSSNpRbXO+1yAOnmcCFATialOi0o7ZsOy2x1lLPt82S4KAPa7Ar1FsCFDo8xpqiZGWeKVrrpCq17vFzUO5NvmxrGw7u/AhVxnHB+W10ss8tdPGS8jcvSBb53QQnZOs6yFspJuyiwJtgQoNJ6Nsm5naq6p1XT3KNbF5V5YUJzC4ML6lC3AB32NhCtDh/N8tgijgppI44gpK21BbaS5JdhYkqGe5NyAx7jgQp/5VUmjXzdrkEaH1CwBJZdOpUAZWLkBQCDexGBCJ/K4/rr+0MCEmekTi2eikiWERkOrE61J6EdLEeOKlprupkBq6LQmiqFtY81ZwIyP2KXco9IFdPKIwIFFizMUayqBcse33D+GKFo0m+jTLyJ3DedgWnatBWGz0jUcXcBIxOwZKdmfHNSKdamleGWHVocmMhkbuuNfQ3HxHW+K1DS9c1TQrNDXRI3EfZZ9j0bZKtXVVQ4E4iDgesKJlHpArZS5YwRxRrrkkMbHSPZr3YnYDE9o0nUpAACXOMAb/ALb1ctuhbDZmT8RJwAkeWQXXOOPauOOKaIwvBNfSxjIYMCbqw1kX229/hhlm0rVqPdSqAB7cxsjeFDYtFWOu403hzXDjn/pXvCnpAqqishhkEWhyQdKkH1Sdu0fDF+laXueGlS6R0DZrPZn1WEyN5G/krLrqtIY2kkbSiC7H/XU+Q3ONFrS4wFxxIAkoBU1UrLzJtUYO6QK2lgD0Mrr2tW3qKQBuCW64paS0jTsTDdF53rsz6tims9ndWOOA9evNRIGcm6RIB5Rrb3kj8TjmmaU0raHTTmOAw6z5rRNlszMD34omnEEcRKTSRqQASoYFwSQLaUubEkW2HXvx0NmrWiYrADDeJno2bjgeeahNhe8XqTTG+IHWY3YojGsFQsUwCSBe3E5F7XBF1vuDYkY0GuwwOapVaTqbyx4ghTL4ExBuI89gp0KzMbup7K9bG46myjvtc72Nr2xG+s2niVFUqtYPiSLU8V0xYsICwJuSWsbk+URH34zHU7KTOqmfW9RnTbm4B2HT/wDkqRl/EdA5AdGUnwsw+9VY+xQThW0bFtpAeualp6Xc/wDr9dIB7E4U+R07orpurAMpFtwRcHpiyNH2Q46sdvmrYtdYiQ5dosgiU3AIO4v2e8WPd4HElOx2em4PYwAjakfaKrxdc7Bccu4mSoldIIZpEQsrTaVWLUADpBZgzXuLEKVN73tiyoUp1PFbyTQSugialqkinRZOYjRVKFElDFV1KJCNwO5uveIQI8SvS5dHBFMyTU0kwvqFmSKrEZBBVtdo2uRdbAasCEfk4yeOsnXnK0YqnBVt+XBDRCSRhbcAyW3O17jAhGY8+SeGkiqlKS1IjZhGQQkmkTKjAkupYKSLi3ZIuDa4hd34IpjMJu1q1l2BCMHvK8oB1ISoV5GI0FSQbEkDAhScq4Tp6ebnxqwe0g3NxaSTWdv0fVXwXbAhRW4JhPWaoOksYruvzLNIJCydnrrA9fUABptYkEQvV4KiB1iaoEwbUJtalw15SSLpp3E8i2KkWIsBYWELZeCqblGFuY6EksGfdrxNEbkAHdHO/W+98CF5W8GRTBOdNNK6lrPJy2OltOpLGPQFOhd1UNtfVckkQiv9CU/9jH+yMCFW/pp/PU/2H/EYzrb8wXaeyv4dTmPFK9IvKyuqm6NKywKfI2LW9twPdjBrHWW2lS2Nlx8FZ0s81K9OiNmPXgOpT/R1pcz0r+pLF08xtt4GzdfIYr6ZlgZXbm13f+ydpulcp06rc2mPXUh/EVOaahgpjtJNIzy+xCQo9m18T2R4tFqfWGTQA3pxPkqzavv1sadgjzPbgpVCOblFQnUwSCRfIG38m+JxHW/w9IU3fUI9disW86i3U6o2ju+xXD0eH/6lTfaP7jY3bP8AihXNNfkKnId4Vo8WV6/KoY3BMUEUlZKo6ty7CMftktv3oPDG606ui6p0eJ7MOlebUqRr12URmT9gg1XxcZGYxxxqxtpJYSEkTxR9nu3Rzta9xfpucl1Gi55qFoJ448MAcB0BdNT0XqwA9xI24XcLrnY7cwNsdKg09PVzqgn1uHKuIpJFAk7MguoewuraWMVtNlB3viW652B6uv1Cne+y0S40oESLwB+HEYEjYRIDpnEjBQeUFUq0vNd5kTlU6yBi8Qh1hRdI0AtbmBSdxbYEYaBAju4QrF4uN4NugNJvPiIdeifmcc/lJGWOKsbg12+SrG0bxmL5uz6L2AFvU26EDoDtfFml8sblzGkg33gva4G9jhMY88UaxIqCpr0oVJatZT9Cy+7low+Bkb4nGbXM1TyHmsXSRkx6yHmVqtGxoEaOJnMh0mwBsB3jSoO5UdSegvjH1496LHOADRviZ5mMBuTjScbEHMaXF2GWUbcBOYGZOQSzmNE8YBdSuq9gQQdrdx37xv8AyONBlRjyQ0yqLaFSmAXCJ8FdnAVSXooye4t8CxYD3BgPdjUs5mmF0VIy1MDC4t44mUirnhuCvonmhWjd2dIUSUPH8nLxoYjM3aDoGjWG8aqTdGt1GBCN03DFBRqgkUylhyVMt5AELBgljdViQ2C39W9r7m4hMCVsRmaIevvq7JtfSpI1WsW0shtfpbwwIQ3NYKCoEDzwxSidl5ReIMWJRmW9xcdnV1wISfxTw81LKHpjPNK6Tinj5IflyTyhppRIAqhhGWCrIdwLasCE1cIZM8cKiYFFRl+Twl9RhRIwiqzLszmxdtyLtYEgXwIRrNsxWnhaVwSq2uFtc3IAtcgdSO/DmNLjASEwJQyo4qiRiGVtjMBp0naFAzbar7joPYTYG+Hii49nakLgF4/FsQ1XSTshSRZejLq+t3C9/GxtfC6kovBbVHFMaCQmOTscy9tFzyygtbXsWMi2Bt522wCiTGKC9TYs4RpEjAN35ljtbsab9999Qtbzwy4YlLKI4YlVT+mn89T/AGH/ABGM62/MF2nsr+HU5jxS/wARpoymjTvkkLn4kj7rY5yyG/pCq7cI8E8nWaSPAgdQ8wo/Akumvh8yw+Kt/HE2lW3rI/1tC1dLtvWN/Qe0Lb0j1GvMdPdHGFH4/wAThmhWXbJe+oysnQTJqF3DvP2U7gFda1kX14b/AAv/AJsQ6XNw0qm53ruVnTowpO4x1/sh3o2/4hTA9QzD4Iwx0FD8UKTSL7+i3O/tHeFZme0qtmyxyEhKuikgBHW6vqNr7X0scb5bfsrm7j3iF53RqmhaW1RmMR0GUrcP5qJ6mCCMJC4meRpW7UjKAoChnuS7aSDawsFsNrYzGmSAMMV2tssxo0H1Xy4FoAaMGg44wNgnCZxmTihmTZdJV/JFWRhIee4k3JDKQyknr6wAv54awF0K3aa7LLrXFou/CI4HAgdGxFMs4cqkUTM0S1CzTFo5TcOkkaqx+buR9Pw232tvBUtNKlN5wBE4ZnqEneqle32Z51TQSwtbBbgQQSQPi6E58EUAo0amJDSMxlfljsISANG51bBR1HePEYv0mXBG/FYOk7T74/XNyb8OJ+IxjJjDamjEqyVUHpNjeGvEqA3IEl7X+iEPuHL38NS+OMy2MaXEOycPXgqFpa5rw9mYx9dWKADjGpAskpA/SCsR7CRcj23OM06Ms5Mubj0jx7lF/EbQMGnrAMeuK0r89NYiRSj51L6ZV6bj6Yt2VNhdhsOtsLRsgsri9h+E5g+G/l2qV1Y2toY8fEMiPEbPWCuLgSm5dDDf6QLj7LMSv/RpxvWdpbTE+pxV1ggI+MTJy2wIXKopke2tFaxDDUAbEdCL9CPHAhZ8nQOZNC67aS9hqt1tfrbywIQmXOqGCyGaCPSTpUFRYm97AdCbn4nCwklEaHMYpheKVJB4owP4YRKpWBCj11EkyGOVQ6GxKnobEEfeAcK1xaZCQiVFbIoCLGO47fVmPrizdT3j+Pjh2sdvRdC2OSwGPlmO6EqSNTblVCi5vc7AA+O973ODWOmUXQsOSQG94wdTFjck3JKE9T0vGm3TsgdMGsdv9eii6FvT5VEjBlUgre3aba4AO17WOkbeIB64QvJRAU3DUqqf00/naf7D/iMZ1t+YLtPZX8OpzHigvpBTTT5fH9VF+5LY5nRJvVq795PejR5v21zt7nFBeGXtWU5/8VB8WA/ji/bhNmqfpPct+3ibLU/Se5b8af8AEZv9d5wzRf5RiyNBD5uQ8UZ9GB/2tx4wsP8AqTFPTn5cHc4dxU+n/wAs07nDuK4cGQ6M4RfCaT8HP8cbdgde1buHgoLQZ0Q/l/5K2eMMkapiUxNpnhcSwt+kO4+TDbw6dbY6OhVDHY5HArz+oy8MMwkvhZKKRDBL2auKdpFSo+bYMSLAaW7QsAdNzvva1sVrTYazKU04ccwcY6YxWw/TzqtY3ZYC26RgZA244Tj0BM65XOqiNIwiDoqaVX4Aj2745G0WXS1Y3XDDcCAO/vUptNBxvudJ3mSUFzziCGgUgsstSdlhQ3se7WR0F7dnqdgNr42dC+zr2m/W9etvfEg59t0i2LrFO9GvDssKy1VUT8oqTdlPVRcncfWJN7dwsNt8dHa6zXQxmQWfQpkS52ZTLNncCM6vKqFG0tqNvoI5P2Qrrc9BfFG+3KVIajQSCcvXitMympXjvOYWjuRd7FQy3vuehFjv3WwjrpHxZILmxJQDMOGstDC8TMzPy9KO7HVyzJa2o27A1d21vHFc2ahu6pHcmuuc+3iu2WUGWRkaVTUDfTLrZlNyPVkvoN1PcOm2HspUWGWgT2+aA5iN/wBPU1gecljcg37ha59guN/PE19u9O1jd670uYxSMVSRWYXuAb9DY/A7YUEFKHA5KZhU5aSyBVLMbAC5J7gMCEjcU18kit2+Wii5jN1JF1AJP0vWG2wBNtyDZwTSg2VatCRLTF25jSR3KL29ACntEHsqJOttyuHmm4C9GCibVYXXAcUlyZLVpmOlBJSSO7yB2IGmPUWLEglXCqdwCQTYd+GKRXBwZxKagvBMV58YBuLWdD6rbEgNYjUoJsSO4g4ROUyl4lQq7OulUJW4N+0A7EbgEHSoN7WOtQCThEqmjOI+Zy+1qvbptfVp6+R6jqNvEYEJeyLjESrVhlHyimkdXjFwNIcqp1WI7iNvDpvgQmGpzmJGdS1yiF2tvYA2Pv8ALAhaU2eROVC6u0SoJGxI7vhuPEbi+BCJ4EIHxDwrT1jI04YlAQNLW64iqUW1DLloWLSdexgilGO8Sh1V6PaSTTzDO+n1dUrG3dtfpiuzR9CnNxsTuUlPS9em++0AHkuX9WdD9WT/ABDh/ulNWT7RW07R1KPL6PMtTrqHlzDf4Yr1vdKP4j46cepOpaat39AHQ1c6XhbLkb5t50JFtSyMux8xvbGebXoyoQ12I4gx2hSVtIaQqsh4aRugIvlnA1LDMs6cwyKbhmcte4tv47HGzTs1JkFnQqFTS1pfRNAxdPDpTPiystL3EnD1FWbVCqXGwdTZx5XHUeRuPLE1KvUpfKVG+k1+YS6vothIslbU8v6odSPuW33Yse/O+kKL3YbyjvDvAlHRkPHGXkHSSQ6mHsFgqnzABxDVtVSpgThwUjKLGZJmxXUqB/k2NTuJ5hJJfmOOXdgQq2to0gAIoFgD1uTfEer4qLVbZxPJcxwhThVADDSzNfa51E9k3G6i9h37Dc4NWEalq3ThiNR83JLHabnKVKnSeUYtI1Kw0BDYAjba1gAMGrGzfPgk1IGRjGeyFoOFE5nNE0usrZyeWde7kk3TYnWR2dItawFsGrEzKNSJmfXorRODotARpJWAR0XdFI1BAT2EW57A63HW4ODVCM0agREqblORLBI7pI5DliVIjtdm1bWQNsb2F7WPswrWQU5lO6ZBRbD1Ik70oZryKRQNubIFPsALH8MKE1yRstzcygB2usVtINupvbfqdIvYdBqNsXLLTDnEnYqFtquYwNG1F+HswHy2G7CwLXJO35t8W7WBqSqNhJNoAjemPjOngq6Z42aMsO3GTpOl13U+y+xHeCRjIC3iqN4F4sqmzumknlZmaQxMDsAHNiABsO1Y7d4GBC+mDlsNiOVHYix7I3AOoA7bjVv7cIlW6UcYtZFFiSLAdSbk+0nf24ELjDlUSmTsA8w3cEAg4ELc5dF/ZJ3j1R0bdvidz44ELaOijX1Y0HsUDvv+O/twIUjAhQszzSOAXc+fu8STsBijbLfTs0AyXHIDNWLPZn1jDUpV/pFiB0x2Zj0CAuT7DsMZzrfbqvyUwz9Rk9X2W1R0BUIl+A44eZUP+k8yqfzVK6qfpTHQP2eyfhfDfcrXX/FqOPAfCPXQp/d9HWb8SoCdzce3HwXQcI1bDVVVyQr3iIWt+udNvffFiloehTxIHTj3+SadK2Zpu0KJcf7vIT4IdxNw5BSU0dVTSyO+tbSFwwdWv4AAj/W+J7RZaRoxmCrNg0hWtVd1nrtAEHCIghWHkTEwrfuuPvOGaFcXWNk8R2lczbABVKD8Y5zoK06ycp5F1CQgkCzDsm1yL73PcPbjes9IuN6JAzCybXXDBdm6TkdmG9Q8tzKp02VaN/0llsPgCTid1CiM7w6FWp2q0OyuHiHfupaVLo/MlnjaWxCU8HRifG5LH2kALucMNNpEMaQNrneo81I2q5rpqPBOxrfU9wCYqmqVI2kY9lVLH2AXxUYwvcGjMrQc4ASULyuKSojWaWR1Eg1JHG2kKp3W5HaZiLE728sT1XNpuLGDLCTjPXhyTGguEuUnLqKaOV9U5khIGhXALqd73YWuvSwNz54jqVGuaIbB2kbehOa0g5r189gBF5LAnSHKtoJ8A9tPl1xXvtVptkqumBiMYkT1Z9imTVCra53PQAEk+4b4R9VrTBz3ZnqChDSVqlWhUsGGlb6idrW63v09+CjVbW/DM4xxndGc8EPYWfMoqZxC78oOS7C+kK4NvHpsv6XTzxZNB4beOXMKK+CYQrhKsC08ryyEgTyLd2LGwYBQL3PgAB1PtxSs5inJ3nvUVgY57IGJk9hO/YAjdHmUcjMisda2LKysrAHobMAbHx6YmDgcFeqUHsaHEYHIggjsST6b6Fny3mqLmCRXP2SCpPu1Xw8KAqv/AEOcYRxVLwSsAs4XQxOwdb2B+0G+I88BSDBWRx3U/wCym31h+BxYsf4zVVt/5dyqatzPlqXZjZdzv1Pco8z0+J6A41bTWbTYd+xYVioPq1BuGaBeiXLWqs4p9r6HMznwC73/AGtI9+MFdSvqevrFhjLv0HcOpPcB5nAhCYxWzHVqSmj6qunXIftX7I9wuOnngQtqSpdlJErPqOmI2Ua7dX9Wwj8D3gXF9S3EKZDUyI+mYLY+pIuwPkR3N3+HwOBCIYELMCFXPHacyrp4nuUknjVgDa47It/1HHPNF/SVS9sugciAup0SdXZalRuYaSOePkiXEEYppIoaYpSq0UzsyIgY6Athdhte/XrjYqfCQ1uGBVSxuNoY6rXmoQ5oAJMYzOXLkhK51VyoEEskhMFO9oFGoajFzdRAuJCpLCxAsx6WxFrHkROwZdEq4bJZabrxaB8bx8RwwvXYGRbOBwmQu1Tw/NNJIzqsAli5KGWS7MLwlNW7EvpQ3H1vH1i40nOJnDCMehMZbqVJjQ0l91143RAHzTGAESRHDqHf0iZhFNl94XDqsyLdel7E2B6HYjp7O7Dq7g6nhvUehaFWjbYqiCWk45psyD8yPafxOKehPybeZ7ysa2/inoShxurJVA9hlkQWSX1GKk9GuNLgHxFwRvtbHTWQgjbhtGY8x1rAt4cHbCDsdkenYeqehRabLtRH/wBOdh4rOwU+zrt+ti0asD8Uf9vruVEWeTjQP/cY9dKYqZGiWwhipARuQwklb7IAsT5ktbwxSe5rjJcX9g9dS0aTHMENYKc9Lu7xPJFK3LzJRtCOyWj0i5vY22ue/fqcQUqtyqHnYZV4sll3ghvB+do0K08h5dRCAjxvs3ZFgR4ggDcfyJntdAhxqMxacQQm0nyLpzCjZjmtRJPNRIYixpXkVkuCGvpVTdiAd+v3YirUG+7XxIJMdmeSs2Sq1lpaamLQQT1qNPmMU2UmA/n+SIuRb5wSgAAaPW9YA3ta2/TFGQ5kdi1WMdRtwqz8IdN7YRz3xhGc4ZorlhaneFaht+QiaydtagahfxJufPFQE0bU5z/lc0AHYCJw4TMqrUu1mE0x/UTHA+WSj5pl71JqRAwCsiAMfUZ1YNbbqLCxI+t32IxZ0cW07Y+vEtMDngQSOUqC042dtP8AqBJ5c+a8paoVNfHe0ctKja01AlzIoFhbqi9b+JXYY13sdSs5jEPOe6PEqiCHP4hL8FQy0okjuwhrXklVLFhGSw1hbG9r3G1u/uxiMBDAdxPir+hAwtfSeYLgQJwEzIngYThkE1JIxlp5FmkK2aS+p9N76SfoC++jb2Ystu5hOtDa7PhqCBsGzo38+1F6qnWRGR1DI4KsD0IIsRh6qr5l9IvouqKGRpIEaWlJurKLsnkwG+31umBCW4OMqxY+UZS6DYK/at/HDmvLTITXMa4QclpQUNbmUqxxI8zdAFUBF8zYBV9ptgc4uMkoa1rRDRC+kPRfwEuVwHUQ9RLYyuOgt0Re/SPE9TvtsA1ORzNgGqqeNxddLuPtq0QH3O3uvgQvOI65V0xM2lXBZzex0La6jzYm1/DV0NsCFMyxRpEhsCwFht2F7lFtvbbv8gMCF2rnTQdViNtr9d+nv6YELXKXZoImb1jGhb2lRf78CFLwIVd8Yf8AEaT/ANTH+MeOfpf8Rq829wXUaN/JVf0HxWvHOaE1TwtFE+mICFmQMyyyEW63FrKxtb6ONSu74oI2Yc0aJswFnFVriJd8QBgFreXEjbtXCHN6qaNI4XmJ+SkMAgHznIVlZWC3FyQAdQ3FgO8tD3uEDd4KR1lstF5fVA/EwxnC8QQRO4Y4HDEld8oymaqkExAKpUzh0lYhl+djYDYNcrotYEDa17XBVjHPM8T3hR2m1UrMw0wcSxsFowPwuG0jOdoO+Jy58ZrHDl8NGJkkmEi7La/Vjci5sN7b4SuWspXSck7RZfVtr7UWlrYOfRt2p5yH8wvmT+JxX0ICLG2ePeVz9t/GK3zjKkqI9D+0EWuD7wQfYRbGyx5YZCo1KbajbpS3T8JPGdliYdxBkT4gPb4Ysm1uI29h8FUbYGNMwO0eKNZdk2g3fQP0Y1sD9om7N7CbYgfVLlZp0Wsy7BH3RjESmUaqoIpbcyJHt01qG/EYc1zm5GEhAK6QU6ILIiqPBQAPuwhJOJSrpbCIWEYEINxTSSyRIIl1hZFaSLVp5iC91udvDY7G2LFmexrjewkYHcd6jqNJAhQ2y/ny07rStTmF9RduWDp0kFAI2a4JIvewtfrhwqatrm3r17n14gIu3iDEQmbFVSLwC3TAhRMxzFIQuv6TWHuBYkk7BQoJJPkBckAiFpQ5mkpYArYaSCCCGVlDKwPgQfu9mBCD5vl8GsNJl9PLqYqluWZXIBYgK6hb2VjbXewPswIUnK85p+atPTwsAVLMVjCJHYkaXBswe6kW0m217XFxCOg4EKHm2XiZNOoqwN1YdQf5f62IBwIQfM6VJgq1lMX0dJFAceZ6C3st7hgQhf8AR2XeqkUjHwSE3/cAwiFIyrhsGUOIOTEPrkGRvcuyfG/4gQnAC2FQvcCFXPHj8urgmYHRHOjuQL2Xs7/9J9+Odabmkql7bdI4wAup0QNZZn0m5uaQOePmu1bxjQNKXip5KmU6dxGbAqGC+tuLBm3C95xq1LTRZ8R6zh3qKlom3CmGVKgptx274nLPIZlc34kzGWyw08VOvQajrb3W/iuM+ppqkDdZidzRJ8AnjR1gpY1Xl54YD10r1OFJ5YkR5JR25JJSG0CRpGBN16WFvDvPTpiMVbbWEU6UDe4xnww8UHSdClUL2gZANwmA0Rn90VyjgSGEg2F/K5PxPT3DD26Kr1fzFTD6WiO37KpadN1aoj11BNkaBQABYAWAxuMY1jQ1ogBYjnFxkpN45z+eHmmlLs0EJlkURxlB6xXmPJInZIU9mO7237wC5IoS1s8U2Y1Hyk2SKN0jaMFdTxty17I1GzEDs7t7cCEOq85qJ6FkaokjniqqcODGodVepjRVksAmu4Z7JsUKXuGuRCs2ljZUUO+tgACxAGo+NhsPdgQta6rWKNpH9VRc26nyHiSdgMNe4MaXFSUaTqrwxuZUWqWpMZMbRK9tlZSwv4Fgw+IHuOGu1kYRKmpmzh8PBI3ggHoEHq7VDyGqkipkWrGmRVsSW1lgPpGxJv0uel8MpOc1g1mB61PbKdOraHGzYtJ3RE7NnQiX9Jw6UbmppkIEZDDtEmwC+OJDVYADOeSq+7Vrzm3TLc8Mua2gr43dkV1Zl9YA7ju/EWwNqNcSAcQmvoVGND3NgHIrxcwjJI1i+nVvsNINiQTsRcjcYTWsmJ4pTZ6gExtjp3c0PqatxTxusyveRFLqoAYNIF23Ntj13xWfUeKTXB04jEDOTCtU6LDXcxzCIBME5Q2cVP8AlA5xHNWypcpbcG/rE32FtrWxPf8A8Qi8MBlt5z4KtqzqgbpxOezlHihfENFFVQhueY9mVZFsRuV+PaRTsQdrAi+DX07l+8I3puoqX7l3HchB4Mi5itJVMJVCGyBVRVTTssb6wsdljFiT6t7m5w41WB10kTE9CaKTyLwGGS4y8J0/yejAkp/9nPaMkAeORuXIjkpqBBLyaz2uoBNzY4jNqoht8uEJ/u9W9du4qdJwKjjtzvrLIzFQNN0UILK+uw0KB2ix7yTiwoVCzHgMixhnlLsUXW5BMYvHzGU7G5RNNt7X2sNsCE6UNKIo0jUkhAACeu3s2+G2BC74EKsOM+M6+nq50gRDDHp7RjJteNWNyD+l8MadmstF7AXHE8eKo17RVY4howCXW9KVeDY8kHwMZ/zYtDR1E7+tVzbqg2BWL6NuIJq2meWfTqWUoNIsLBEPid7scZtsotovDW7vNXrNVNVl4702YqKwotdQJKLOPeOuKdrsNG1AawYjIjAhTUa76R+FAc3eioIw85sCbKvUsfJVt8TsO/FNmhrIz4ny79R8oU7rbXqHA+ula0HG9AYndH06BfQU0s3kvc7HwBJxpU2UqQhgAHAQq7tY4/FiomQ+kmmnfRJ8wWNk1G9/tHSFQnu3I8+7DhWYTEpDScBMJzjkDC6kEHoQbjEijW2BCE5rw1S1L654VkJUKb3swBJAYA2axJI1A2JuLYELaq4eppGLPCrEx8pr3syfVYXswFza97XNrYELlFwrSKsiiBSJV0yarsZADcaySS5B6MxJHcRgQilLAsaKi30qAouxY2G25Ykk+ZJOBCGcWUcktJIsQvINLqPEo6vb36bYhtDXOpkNzV/RlanStLXVPlxB4SCJ6JXPLuKYJQACwl+lCUbmKfAra/v6YRloY7nu2p1fRdeiZIBbsdIunpnszXKDNViq5lqDyuYI2iZyACoQApq6alfUdN/pXGGioG1DfwmInu6099ldVszHUfiuyHAZgzgYzgiBMbMUPrqZUisToSWsWRB0ITUmojwFwzX7gwOIKjQG45FwPRh+6t0arqlSYktpFp2yYMc8IHGIRSWVUre63ybYDvs5Nh7u7EpcG1v8viqTWufZP/sx6tq45OVR0EciyQctirG2qEXXslvqnwO4099sMokNcLplsHH6csJ88cOCfapewl7br7wkDJ+eMbxvGGPFRop1+QQ9ofnU27xaYE7eQ39mIA9vurcdo/3Sp3Md74/D+k/7Y78EWWZTW2DD8zbr36r29tt7eGLN9vvUT/T4qiWOFky/q8EN+UD5EUG7K51j6vzvf5+A/ligao90LRmDjw+L1Ct6s+9hxyIw4/CidS6tUw7jZH+JK2v95HsxbqljrVTk5A+EeY5SqdMObZ34bR4z91FIHJq9+0Wfb3bffisQ3UWiM5d9vW9TAnW0d0BR+P5yMrmZGI2SzKbf8xO8Y0Kj5olzTsS6Kph1vpseJE4gqlPl1R15ktvtN/PGRr3fV2r0B1HR7SQ5rBGeDcOa9+W1H9pN+0388HvDvq7Umq0djhTwxyarG9DlQ7Gq5jsxAitqJNr8zx8caNheXBxJlcp7SsoNNI0A0Ag/LGOW5Q+KigrqtjJMhDR7xoGFhDF+idx1O/S224v0dGdWwAA55mNp4rin/O4yRy5BKtTRU8hLyzTtIzDU3JbyBGnSO/brttse+219RohoEc/uqzqbHGSTPJWR6I4AlLOqkkCc2LCx3hhPTu64zre4ueCd3iVcsrQ1pA3+ATziirS8ZgASTYDck4EKqabheXMq6Sqn5kdM9zCylSXRW0pYknQrLZx2dwxIIvcwGjefed0KcVbrLrUxZHlFErSRz0cMTJKyR84iQyKD2XUyXNiCDYbAkjqDiYNAyCiLycytc4y2gWrMdRFQJCYQR6qTB9ZF+yARGV6Ncbg4a+5HxR0pWX/6Z6FM4dzaFGFPDKJadWESON9DaNaoWGzoVuA/1hpJLG+HCNiaZ2prwqRQa3N4YtfMcLy1V2uDsrEqD03uQRtiRlJ74ujPBRPrMZN45Yld4KxHZ1VrlCFbyJUNbz2YHbxw0sIAJ2/snh7SSBsWUlWkihka6m4B6dCQevmD8MDmlpgoa8OEhdtQ23G/TDU5cTWJzBHqGsqWA8gQCfD6Q+OHXTdvbE2+29d25rl8ruQQCACeYGFiBpJH3gbjFH3kuILRABN6RBAg+MYiVY1YEg9EcwpEEusXAIHmLe/FilUFRt4AjmIUbm3TC1q5dCMw7hfDnmBKRokwq5pfSk8ltFE5BBa+uy2X1mLEWCjvJNh34oi1VTk3t+y3amhRTBvVQI8csOOxc6r0smNij0hDCxtzAeoBG4FuhGB1qqtMFo6/snUtBGq28yoI5HZhtXL+uIf3U/t//rDffKn0jr+yk/l2p9Y6l2PpWa6D5E95LFBq3a5sNI073Owth3vVX6e37KMaCmYqjDPhz3KdlXpGeWeKFqR4+abKzE26XuOyL93xwrbTUvAObE+tygraJFOk6oKgddzhWDi+sZZgQlz0hrfLpx9j3/OJtt49MQWn8J3qP2V3R9R1O0Ne0SRJA4wUpy1VPFrMcynkU4SnIQ35j6uZJvGVMlwPFd99IxXbUoNiHCAIGPrPBNNC0VHTccS47jiVlTWwlmSOZFcB3gYoOXESVAYXiD80oXchtQ5h63sA82mjMXh1+h0TMJvuta7euGJjIotwBWpNWV7xiykxW2t/ab27ifWI8WOEsrw973DKR3R64Qrlus1ShZqIqYE3jG6bv7qdnHBQnqHmFTJGXINlWMgEKimxZSRcRrcX3sPDGvTtV1gbdmOfE+KxHUZcTK4HgZ/7/P8AsRD/AOGF96b9A7fNJqT9R7Ea4ZyIUkboJHkLvrLOADfSq9wA6IMRVqusIMRGCkpsuCEYxCnpe4sPMampPoVEpEvnFGjSMvscqqEd6s2BCQYfSFVFZYhYPzZAH5ZZkGsgKP8AlgqOyC3S24O961Ws5oN0Y8fUqzTotcRJ9dyWKxdTPq7UjbuLq1v0ppGVizkfRG3dYgasUad97rx6zPU0bB64K64Na26OoeJ3+uK509PVqizyxyyRzC8Tqsr3RewoJjNx2UBBZTdSu974u16BqAR4eKp0azaZM+PgnDhnK5YoGklQo9VU0iwxsCrHlSiQtZiWBCB27W9kPTYYmpMLGwVFVeHukK2sSKJLnEWVrLURMzoqFWWVWNiygqUt3bPbr44tUapawgDHZ49iqV6V57SSI28d3agRyKQpGGmpi/rM2sA6xItiDoLEaEVbArYg3vixr2yYBjwjnvM7VV93eQJInPpnluAGxdafhsNfU1O51Q2Ia5Cid3cdNtSSKvn0O2Gm0RkCM+4AdRCe2zA5wcu8k9YK0kyVgy6ZKYRpJqjs4BQGd5APUJsY9goZQCG64UVhBkGSMeOAG/fwKaaBkQRAMjhjO7dxG1TshyZIpKUqadzHG6SWftcwhTrXbtNpXTvYhT4C2GVqxeH54kEcscD381LQoBhZEGAQeeGI6upMnKcEDUzaidZ6WGk2tbpvbGLq6rSBeLpJvHKBBiIyxjitW8wyYiMuvau8CFRYtq8z1+78cT0mOY2HOnj+yjeQTIELlmf5l/snDqnyFDPmCpTKqqIUdPAJ1jEurnPzFDK/MIjBB7QjT85bsqdTHUDsalMgMAnNdRbKb3WpzyybsQIOIiSZG3YDjug4RuuW5cTdnjJKjrUblmLEFyCd1vGrEbXaVrWQYXV0sye1Ri2W4C6xpH+SABw9TgNpUibK6CJ9JEIYapUV5fIsqSb+pp5W3rMXk0307qadJpg96Y23W6q282YyMN6JHGZy3Y5qTG1G0xnE0Sudw7TjUA4ZrqCwCME1LpIuspQ9Bdn/AOGTenHmq8WunTNG4bu0BpxI3mMZwxBiJ5KPShTmNCyujEu2sRyq6IblVVQrHSojRANgSAL7ggQ1IvNI3qw28LLWa5sYCCWkE44ySN5ynDZgrpxfXOKDmeaxwC7nc9AOv37D/Vr4UAnJITCEcXQvVZZIIkLPIEKr3ntqe+3cL4hrsLmFozWhouuyja6dSoYaDif2VT/kPX/3Zviv88ZXulbd2hd7/MGjv+Z/pd5LPyHr/wC7N8V/ng90rbu0I/mDR3/M/wBLvJOPo/p3y5Kh6xTEH5YS9iXI17KFJJO4xpaPstUkthcl7T6VslbVvpvkCdh2xGYxTUuaVsu8NIsa9xnfST+ooJHvONM0qDMHPk8B4lcoK1d+LGQP7j4BY+b1kW89IHTvanfUR+owBPuwCjRf8j4PER2oNauzF7JH9pnsRfLMxjqIxJE4ZT4dx8COoPkcV6lN1N11wgqxSqsqtvMMhS8MUiXuMKSW0FTAuuWlk5nLvYyIyskiju1FWJF9rgYEJMruC6XMZHqKGqETubyxMp7LnrqS6ujHqQdu+29yxzA7FPbULcEt0OWUMVU9NX1MpEL6WRIdELmwNiVZ307i99IPfthn+Gw4nHirdOzWqvTL6bJblh5Z9ias49KccUscNFBzYwyoT6uq5CqsQNu8gamsPAEG+F1zZhOdouuyzmu8QBGBzMmMtnT1Ji4PZqomsqARMjPCIttMFmswUgkMTYXk77DZR2QtKqyqwVGGQcQqBBBgpsxIkXKanR7akVrdLgG3xwocRkkLQcwtDRR/2afsjxv4eJvhbzt6S43csWhjBJEab9eyP9f/AMGC87ei43csNDF05afsjuv5eZ+JwXnb0XG7lstJGDcIoPW+kXwl470XW7l2wicswIXOeIMpU9CLYRwkQlBgyk/+rCg/s2/bf/Nit7o1an8atn19g8ln9WFB/Zt+2/8Amwe6NR/GrZ9fYPJby+jWhZizI7MdyWkkJJ8yW3wpszSZJTWaXtTG3Wugch5LT+rCg/s2/bf/ADYT3Rqd/GrZ9fYPJd6TgaipmEygpyzr1NI2kWB3N2t0J3OFFmaDgoq2lLTVaWvdIPAeSLflPSX3nRR0DNdUPhZiApv7cWrpWfKB5xEDUFpGVQx7Lsy6QtttAvd2tvYC1+uHh0CAmkY4o5lue0rFYo5RqAsqsGUmw+iGA1beF8MIOaWUXwiVeMbC56YEJZ4dg+UyGulF7kinU9EjBtqt9ZiL38MXbQ7VN1Lf83E+QVGzN1zte7/LwHmUz4pK8swISxncXySZayPsozBKle4hjYSfaUnfxv7cXaJ1zNU7MYt8ulUa41DxWbkcHefQmfFJXkPzrOoaVA0zEajpRVUs7t9VEUFmPsGw3Nhhr3tY0ucYA2nAIAnJInFmdUUtPJLyI1qYWjBWpitIFc+sihgXOkOQFbcqRtiOlaKdZl+k4Ec8E4tIMFJi8IPUzz6JRGizBSZgeY7ciNyNC6dKkW79QGroRjDfpTVsa+q284gmG/LAcRmZy6sOK1aFpq0qLqFIwCZJ24gZbueak5fkdOug8m1SHoZWIYhFM9QOwiA6QEVLX3Jvv4l1W0Wh9Ym98EvaBA/pYcZzxOxVGfCy7JxgnHDE7l2zGCngjlln0hpGqpFl5umUNz7JHCNQYBk1atO1+vXEFmdaC+kym4gNbTEAG7BbLi7lhCHNbBJ49mSdPRvRhJqzl6EgBjWKKPUEtpLiWxJF3WRQWW19BvuMbGjQ8UBrHFzpMzsORHLcq9WL2AwT3i+o0p1XA8TFzrkbWXYhmUWLhQStkNjZR3ePjhrr39Pl5pRG1aycIR3LSTOoLSObuh7UiaSQTGLbfHvvhG6wnEDv8kpujL13qII8sgZtWYRKzadQeaE30qqgaSLWGm4FrAk2ttaw2hVdk09RTLwWsWYZSDf+kISbggmaMkEKQLee+onvYAnfDvda30HqReCb8uzSCcXgmjlHjG6t+6TiN7HMMOEc0Sqg9MnMbM4kj1ljTpZU1Ek8yboF3JsPuxqWG7qiTv8AJVq03gAkB55ASCzggkEEsCCOoI7iPDF4AKCSvBUSE2DuSdgAxwXQiSvZZZVYqxkVgbFWLAg+BB3BwgDTiEslex1EhIAZySbAAsSSegHicIWhKCnT0Uu4zRUcuCEkBVr3BA6EHoRilbANVIU9P5lY81SKipkL7xQPoRe4uPWc+JBOkeFie/GaBAUxUiWoFiLAjwwQhDYUiivyoo479dCBb+2ww7FIuLwGfsAXJIA8j1vfuta98BMBGafIxYAHfbEKeoWf3+S1Gn1uVJb26DbEtCNa2d471DaJ1To3HuSDm9LqSgPJmliFKARCpJ1aBp3HQ6rH+eNSk6DUF4A3tvNZFZktpG6SLuzlh2rhW0mYqsBnV5VAUKFGsxm+xZe+TwLXA9uHsfZiXBhg9U9O7kmvZa2hpqCRsjGOY380SyqWphrw9RBM2qFYwUBfTdlsXbZSRYliPhiGoKT6F2m4YGccOodympGsy0B1RpxbGGPWcuaj5RMVyqoglhmRljdtToVU3OwBO9722th1VoNqa9rgZIyOKbQcRZHU3NIgHMYIpqn/AEsQfArUvQ3j1XNXUmPVzVy4iPT6wd5JANHgxKjcdbDwGOW0vdIotfkajZnKMSZ4LXo5kjcUCz+tjAkZQkk6NT0RlIuQXJ5tj46XsfPr0xm2KiXVGzIa976gGUgRdkcx1Kd5gHeAAtMzziKCq7WqR1qpZpEhHMdVNLy1ZgOg3HXp7sPs9nrV7PDRE04x335KVzgx2O/wXJKqX5PEVgUTvJRxwlpVcTiN9Sm6Dbs7sR3lu4YnZSD7VcvE/OSIIDS4Qc9hPyppwp3o3Rxxn90Xm4RzCXQHp8vC9sjWrOYg5u6DcatZ3Ldk9o+WLdPRQbB1jtkwYmMurYOUqI15/pHrNG+E6GWh501ZyYYjHHGoSTsRRwhgty9izMXI9wG+L9ksppgtaS4uJJ3knko6j72OULpxJx3y6eCWjRJvlDqkbPrVbuzKDbR2rFTdbhhcbb40qNll7m1MIEnoUJfhgkvNp86qKiop/lkaGGIS2gJRXVhcBGC6yxO1mI3GLjBZWMa+7MmMcevYozfJhLlXwFVPUzRTVEbvDGsjOzSyXDkgW7BawIOpiLDbFhtsptYHNbAJjYEzVunNCYeFJTAk4aMK4hIF2v8APSvGt+zbZoyTv0ItfExtDQ4t59gnxTdWVOquAamOojgd4g0jSgMCxUCKNZGb1bkFXFgATcEbYjbbGOYXgHCO3BLqzMIfR5HVLX/J6Yk1KN2Xj1C3Q6ySAVUAi9wPDEjqtM0r7/lO9AaQ6ArT4qrlgz2Bpmj/ANxKl3OkBrz7g3ABJGn9Y99sZdFpfZiG/V5KR5ioJ3ITSUuWNHC80lIZSwYhXKgloXOmUGVmsJNIJYJvbuO8jnVwSGgx99mG7mmAUyATC8y9cvWEtKKMVAdi3KmAVWGgxmIs92XxC6gW1DuthX64uhsxxHXOCUBkYxKmZtLl8k0jlqBp257RkveJrtHoMxDW1ka+pHf5YYwVg0D4ownfxhK64TslcY3ypGLRmmCK7m5Lc0SCVDFy7/8AKtquelvfhD7wRjPhEYzxQNVsU/hyenfOYnpmjZWWpLkW5hcuSSx70Ito7rXwyoHigQ/hyy796VpaX4KbSTGN54z6wnlPxkZr/A4rRgE/auzSscEIWhBOBCJ8KSBJyrbal7PtvuPbhr8krc05YiT14y3Fj0OBCWuG5/k7mhlNipJp2P8AzIyb2B+svQjw9mLlobrBrm9PA+RVGzO1TtQ7/LxHmEzYpq8swISxn0oq5loo91DB6lh0VQbhL/WYjp3WxdoDUtNZ2eTfPoVGudc8UG5Zu5buZTNbFJXoVYekCreKor5Im0yLRU6o3gzS1AB9uMvSNMValFjsr2PUp6GAcRuXY+jctO0J0LQB0lCi5kkYRBSGJ6doMxO5JPUd980W6wVNoEDkf2Ud83SN6dcl4ep6VNEMSqDfUepYnqWJ3JPicSpiiZbwVQwT8+KmjSXezADa/W3h7sCEwYEKkfTpDVtUISrmkVAVKglA++otbo1rAFu7p342dGmmGn6u3oUFYO6EjU/F06RQxK0QWGRJFsi3LISU1H6Wm/t6XJxdNmYXFxnHDrzUV9wELrBxvVI/MEqh9EaatK+rG5dR8Tv4jbCGyUyIjeevBLrHKRlnF9cZjLEFll0LHcQh2ULq0kWFw3aO/ffcHDX2aiG3XYCZzhKHvlF8oybOZqeOBKYpEhQhpUWNrRuzoGL2YorMxAA7z1GIqlSyteXF0nhjngeE9KcA8hWDknBFYZIZq6sVjC0zLHEgI+fJMilmG6m5FtOw6EWGKFS1Uw0tptzjE8MlIGHMlPFLQRxs7JGqtIQXYDdiBYXPU2Gw8MUi4kAE5KRUh6dGtmUf/pU/92bGxo/8I8/AKpacwq+5nni/CqrOZ54IQveYPHCQlXmseOEhKCnf0NvfNU/8uT8BilbvwulT0PmVoZ9l+iq190gB942P8MZbDIhWXCDKkx5fcYekWy5dgQouY0YCMx7hfbY37rHuN8CREqjPRSUUMtTrckKpKgElipNzcjwxUqvDMVfsVjqWp+rYRMTihX9ZtJ9Sf9hf8+IfeWLT/l+1b29Z8lBzbjjL6hNEsU5sbqQqhlPip13BxLSt2rMtUVX2Zr1Ww4t6zh2IWnHjxC0U7yr3CohGoDzZH7XtIxMbbZX4uYR+mO4qv/LWkmYMqNP6p7wFj8dNLtNPJGveKeIBj+u73X3DALdZWYsYSf7vII/lnSLxD6jR+me8hFsr47y+nj5cUMyr1PZW5PiTruT54gqW7WOvOlWKXszXpNusLes+Smf1m0n1J/2F/wA+I/eWKT+X7Tvb1nyUjPsry9q1ZqlhzlQHQWYrZC5V3Udns3ezMPG2LYoud8QHrgsE1A3AlNSSqQCCLHp54bBSyttQ8cIlXmseIwIW2BCzAhQ5cqgY3aCJj4lFP8MOD3DIpICyPKoF3WCIexFH8MBe47UQFLVQNgLDDUq9wIWYELMCFBzClgPzk0cRsANTopNr7DcX6nYeJ88ODiMikMbUnZlxBSKjvDQLMies6wqVG9uttO3eCwK94GE1rt5ULqgAkCVxnztIWtPliL2WckJEQFVgrElGkOzMBa198GtfvKTWRm1MOSy0FSPm4YdQvdTEgII6i1uo7x1FxcC+F1jt6kY5rskV/oWm/u8P+Gv8sLrHb0+AulPlkKNqSGNG8VRQfiBhC5xzKIC8zShE0ZU7Hqp8DhAYMoIlA4Wq07HJDH62wU+/V/DEhfKbdXRoaxd9MbeQO4+Nr/HCX0t1ZS0M07gzLojU307At5WBNh4m/ltvhHPlAahvpa/3JP8Azl/dfFS0/J0rf9n/AM0f0nvCqInFFdkvcCRZgQtdY8RgSwVtfAhe4EitzOTGKqpjFUkXyiMJKssZP/LKqyOGAGzC4a/TbrjpaTXmm112YOEHjtC8hq2ik2q6mXwSMZ5b1qeBUYq0cqcvWWCBDpAKQgldLiz6odWofWPtKe+EYEY9u3eMsY6FNqGnFpw/bLqUmDgdA6szq6rKWVSg7MYWURxjf6DSlg1u4bd+Gm1mIAzG/bhJ6YThZxt3/t1JbzTJaOmjKVFVCSF06Eh1EkQtGrsgYnm3YMWNrlR0tfFqnVrVHXmNPXxmJ3bIVZ4pMEOcPQjLenhwgVndBIEgRhqAubCQ997E2xmvcWjDeVo0qeseG74HWlWm42gkXVHlkzr0usSsL+0DFb3l3Fbr9Aas3X1WA8TCIZnxHT08kSz0ZjSUArLoQqLgEgi1wVvuOvtw413A4yq1DRBrscaTgS3Zt6OexQctztZ56ifRDHl9OCCxiUtIw8Dbvvew3tpHU7IKzySZwCsVtF06NJlKJrP2bAPXjuXR+MqUQJIaM6pSRDFoQs4Btq26LfsjvJvYYPeDE4po0E81XMDhDfmOwcOcYnYNpUjJOJqeWcU89EaaZt0WSMWbr4qCCbG1xY2te+2FbXcTBkKO06GNKka1JzXtGZGzvXXI+JKOoqnphAqSKWA1KlmKkggW77C/sv4YG1y4ximWnQ9ShQFfAgxlsnKVJyLMoKuF5Y4BHy5RHuq3uChuCPtYfSql6r26wmyOa1xBkA4euCXuJMyarnKpZ4IHXXCD25l2L6QGBNozrNr3VlWw1PdhMrLe68eA7UqZtxFBTBqeCM6JWcrFGglaRGUhmQH8zBIFWQDUzdlSBp3KgIZTkYYDv+y65zxdLA6irQhZFjkVnVJYQWbmJraARsra49x276T2SN8LCe6m7YZ5/ZT4lZuZUQtTxmMRuTqVZJXYdoO5cIyO7a0mvtsFB7Qw2FCZGOUevRTZX8ZMMr+WRBWcFAQwNtyO4EWNj0vsbje2GVqhYy8FsaJs7LZXbTcYBnLlKU6T0o1srrHHTws7GyqA9yT+vioLXUJgBdNU9nbJTYXvqEAZ5eSbM544FFGFqdEtURcxQ3CrfoGZibe3qfC2LD7RqxDs+Cx7Nog2x5dRltP6nZnkBHrak2f0tVRbsQwKvgQzH46h+GKxtr9gC22ezNnA+J7iegeBR7h/0qxyMEqY+UTsJFN0v5jqB8fdiWnbATDhCz7Z7OVKbS6g69wOfRv7FK4h4trKVwrJA6MLxyKHsw/b67jbzGOqsWj7LamXmuM7Rhh2ZLgrZbbRZn3XNHb5pT4n4vmq4RE6RgBww0Br3AItuT44qaa0bTs1nD2kn4ox5Hgt/wBkNIPtFuc1wAFwntap1JlYpjywVEkYQ1EpFyGf1KeP6tx68g3AubgC2OeDbuHX5DxXVVLQa4vn5TNxvAZvdv8A7W78OKjScLK0simRzIrguETYcwkpGL2+dN1v0VdRvspODVyT69FSt0iWsaQ0QRhJx+HMnP4RjvJjeQtYsghXmSASyrG5SNCVAmYIGvcWtEvaZmNuzp7ycJcGfo/ZK621XXWSGkiScTdExl9RwAGOM8F0iqKqSSJIRoQsVOqNRHYDtAp3xqEe+1r3A3FyvxEgBMdTs9NjnVDJicCS7hj9RkcYgnAwOfED6IvmqRI4me4kPidWkhb+sVuRfUFGy9NWEfgMBgn2MX6nx1SXAZdUyd055E5nOEqWxEtdO3pGJFa+25VbX2v2RjtdHkakLwbSrD7yScsO5LmV/KIn1x1DxnraNrA+0HY+8HFmpTY/BwlQU7a6kIpeuhGMw4gqpRpkmcjpYWUH2hQAcR07LRZi1vio61vtFXBzj3dyEGENta5PdixMKs1zpwVxVm0E99rUo/dlxylX5T0r0KxfjM5t71T/AA5WxJDZ8xqac6j83EH092+zAXOKAe2Pmhd9bKVR1SW0GvEZuie0J14srvla0+W055jyLG8sjC5RQoIY+DEdo73sQPpYlc69DAsPR9L3Y1LbVwAJAA2nKBw2Dr2JOeURzjL5qm9FHP2nUfcfAXuD1ANyL2xGfpJwlbQaX0vfKdOKpbgD6/cQE3cWxikzGjrdF6RI1juguEFnA6bWs4I8bHD3/C8O2LH0e42mx1bLP+ITOO3LyxXHNsxTM8xoxSBmWBg8kmkgAalbvF9tG1+pOAuFRwup9noO0fY6xtGBeIAmdhHj1BA0yd3WrrICRPTVbtt3pe528uvmNQ32wwCQSNhV42pjXUrNV+R9MDp+/fCPej+c/wBE1bjZuc7beOiM/jiezEGY9YLE9phdrtA2MHeUpUudRzSilemQl5uXzD61jU6tr+oQrMt169i+y2w5ceKgLrhG3xXslany8CBGgrFpy0097FmJA0lN0Au17jVssYVhY4etNEeNKu0LiRzLTlBI8I5iczSb3JLu41karqV07ag1iCIUd8xpoI4aiOnJpm0iOI2ABVUdSt17QDq5LMoJM83ju0qtaHBkOIW8NaZslq5CoX59BpXYfRYkDoLs7Nt44r2n8IrZ9l33rYDz7lM9FKU0HMq6maKLflRGV1TewL21EXNio27ifHDLBQc+XAStz2ltZF2gDxPh49i75vwdl8hNQM2jVJHbtySRMGbqwD61BIv064kdo5znGJnkq1n9pH0qYYaYwwEGPNeUnCOTqA0maROCSARPCqki1x1O4uOh7x44VujDtB6klT2mrn5GgdZ8kZbhPJVhExlj5RNhKansE+AbVpJ8sO9xbN26Z6VV/j9tzvDqCk1uW0hy/kQ1KShtTUoMqMSyC5SMj1h1uNyNR8raWjXOstYZxkeR9SsTS7zbmOc4C9GzaR47FWSsykOovoIfpcCxG58Bew9+Nj2kwsrT/cO4qv7FAG3vaTnTcOsty4olmudpI0zIahFnOqSLUoUn7W5K9fojbY44pzwZ4r0qz2R1MMDg0lmAdBnqwE9KIUvFBcFQKkTMR21nXoFIuQUAvYnuF/G4GHCpO+earVNHBpBN26Nhadp4GfLdC0FbIKWOIxS6o+YGOpQkiyOJLve7dwuvQ23NtsJJugJdUw13VLwh0RnILRdwyG3A7Ngldm4uiZ5tUUpiflhV1LqCArrTyUqoXSOt2ue1cLrRJ3Jo0XUa1kOF4TJgxJmDzBMyeEDCEK4jzxajSERlUEs2ogku3U7dBbSo8FVQLAbtqPvZK3YrG6hJcZOQjKB4zJPEk4yguIleTn6QOJJ4K+WNXDRWQmKRQ6HsDuYbe62NHWPY+WmFy1jsFlr2IGs2Tjjtz9ZoFBn9JL+dp5IG+vTtqT3xv0HkrY0KWk6rPmx5rn7T7LUaxOp9eHcpj5lRRD1pqpu4BeSnsJa7fAYdV0uT8jYTLJ7DvJmu6Bu/bzCG1nGNQFIp1jpVt/yl7ZHnI12PtFsUKlqqVPmK6Ozeztls3yNn16zJV3UUoBu7DeKK5Y9fznjiSJaPW5c07B5UrnRfWT4jDbp3Jb/FRczAkidIp0idhbmCxKg9bC43t0N9sIWOIwUtCqxlQOeLwGyc+9BqHhOjSiNIzK4Y6me4DF+5h4EdB5bG9zdoow2IV2rpes+0+8NMEYAbI3dO1ReDqOppC1PLJFLTb8ttY1KPDSfonwvselxhGU3tMRgpdI2qyWkCtTlr9o2Hp38dqbIpYlFlaNR4AgfhiS6dyyHPvYkythUx/XT4jBdO5Je4qNmIjkieMMpDWBAI6EgH8cOaCCkcbwhUjmlNUpVNSxxx6hMalZCqqy2uWvI1rRqVPXw8CMRQsx98PugbZU+eJeYxip1UkBqluZrMYC/NxhRdRH2tSyi4K7bW2cCtFj7w4pi48aoLRFoY5NMcbSRklVIJOsF97C+ob3AG/jdU8mEkZ3W/JpKbkRLyogWj5g1q5NhftblFVUCE2JADDZrluazrRWN8EDBMD5c0WRTMyhTLKjlQLAHX3DusCFt3FTivafwiui9mGxa2nfPcUOy3K5Kqly9IIkcpVTcwyxGSJbxqQZAPo2sBfvti1ouo1tJ0nqwKt+0bT75jtAW3FXA89MsTaOYZKkyOtJRiSOJRGFFoWupv+lYdPDGnSrtcTy2mJ6VgELyLI5aiXL0ipCCj1PNepy1YYTqRCpeKPs2sNIYkXYDwwGoGhxLt0Q6T1ohSc34BlpOVMGkL8+WQtSU6yRQa1QACnO7Ds+sOg7tgcNbaA+RwGZxMcUQteF8rqlqqOWWnYRiqqH5vyfkll5VuZJGOzGCdhe1/PbBUc0ghpxgbZ27EZYle8H53HSTmSVWZGQoQoBIuVN7Ei42xr+0DwyzAn6h3FZPs1Y32q1uYwwQ0nHmEerqHJ6ntx1ApmPd6i/sOAB+rbHFltF2IML0OlW0rZ/hey+Os9Y8ZS/V8OQp6mZUj/rEH4LrxEaY2OC0qdvqu+azvHRPfCEy06r/9yjW+oJT97Iowwgb1ba9x/wDTI53fAlcF5Y6629mlPv7f4YTBSHWHKB1nyROizSlT1qASebVD3+AUL92HhzR/T2qrVs9pflWjkwec9qK/0/l3/dg/xTh+sp/SqnuVu/6jsTTxn6PPlkzTxz6JGABVlupsLDpYj78XHMnFc9Y9J6lgpubLQq+zTgytpr6qfmJ9aLtj4Aax7xiI0yF0FDStlqYTd54fZQsryGep/MQSN3XtZb9/aawB8r4aGkq1Ut1CkJe8ePUJThlPookbepmVB3rGNR/aNgD7jh4pHasqv7QMGFJs8Th2fcI96Rsud4BHFG8hUw7KpY2AmF7AezGpY3BrpJjPwXG2oF4OHrFVx+TdV/dJ/wDCb+WNLX0/qHWqOqd9PYs/Juq/uk/+E38sGvp/UOtGqd9PYs/Juq/uk/8AhN/LBr6f1DrRqnfT2LPybqv7pP8A4Tfywa+n9Q60ap309iz8m6r+6T/4Tfywa+n9Q60ap309iz8m6r+6T/4Tfywa+n9Q60ap309iZeAMnniqi0kEka8sjU0bKL8yPa5HXY4rWqq11OAZx8CprOxzXyRs8k78WcNc/wCciIWYBhuqkMGXSwIbssCuxB2IC7jSpGORKt1GTiM0jsqxFI6inm+aQFRGlwrJEyWj5emUc121sXKi6jc7HCKvgIDhl62YqPDXx/7KzwTy3aQyhxNJyxeRUI5srKrActh4WPbwJA7IkFF8vyeSfkrVEJAHtDzFBkbvCliWuFPQAkW0amk02woCkbTLs8kb9KUQXK3VRYBowB+sMQ2r8IrotAYW1vI9ySfRPxAIZnp3YKs3qM3RZBsLi42bp16gDvxVsdUNddO1b3tDYTVpCswYtz5fbzXfPvS3WUM7U9VQRiRfpLIwVx3Mt1N1Pt26HcHHR07Eyo281y4YuhL1d6c61vzUFPGPMO5+OoD7sTt0czaSkvoXF6X81Li0iNc2CclbEnuFhq+/DzYaIH3ReKtfNuIqlMsUVapHVzqQY0v2UPUkEkhtO3XYnyOGaOsgq2m835W4zx2etypaRtOqo3drsPNVpN0xb9pfyjf1DuKs+w//ABF3/wAZ72rjjhl6sswIWYELMCFOynLDOzKGC6Rfe577dB/r2kgYc1sqC0WgUQCRMqPyD9ZP8Rf54SFJfG49RX0ZjVXmizAhZgQswISpxT+fH2B+82LVH5VBUzQjEqYswIWYELMCFmBCzAhdKX85H9tP3hhHZFKM0+4oqygnF/8Aux9owhTKmSWeFf8AeVwBRU80zcQ/nab/AM0fvLhVYQr0sf8ADJPtJ+8MV7V+EVs6A/PN5HuVE4yV6ArE/wC0L/ulH9s/uY67RvznkvJauaorGyok5eh//jFN7W/cbFS2/glK3NWR6S/9/b7CfgcaGhfyo5lc7pb8x0JSl6Yqe0v5Rv6h3Fb3sP8A8Qd+g97Vzxw69WWYELMIlWYEL1e/7LfunCpp8R3rXAlX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676" name="AutoShape 4" descr="data:image/jpeg;base64,/9j/4AAQSkZJRgABAQAAAQABAAD/2wCEAAkGBxQTERUUExMWFhUXGR0aGBgYGB0dHRweIBscICAgICEgICgjHxwmHxweITEhJSorLi4uICAzODMsNygtLisBCgoKDg0OGxAQGzQkICQtNCwsLCwtLywsLDIvMi8sLDQsLywsLCwvLCwsLCwsLCwsLCwsLCwsLCwsLCwsLCwsLP/AABEIAOEA4QMBEQACEQEDEQH/xAAcAAACAgMBAQAAAAAAAAAAAAAFBgQHAAIDAQj/xABPEAACAQIEAwQFBwgHBQcFAAABAgMEEQAFEiEGEzEiQVFhBzJxgZEUI0JScqGxFjNigpKywdEVF1NUk9LwJDQ1Q6IIVWNzdLPCJUSj4fH/xAAbAQABBQEBAAAAAAAAAAAAAAAAAQIDBAUGB//EAEURAAEDAQQGBwYEBAQFBQAAAAEAAhEDBBIhMQUTQVFhcYGRobHB0fAGFCIyUuEzNHLxFRZCYiOCorI1U1SSwkNjc4PS/9oADAMBAAIRAxEAPwCzeOeMoMsp+bNdnbaKJT2nb+Cjvbu26kgEQvnTiX0nZjWOT8oaGO+0cLFAB5kdpvefcMCEvw8QVaNqWqnVvFZXB+IOBCs7gH00zRusWYnmxHbnAdtPNgPXX3avb0wIV/Qyq6hlIZWAKsDcEHcEHvBGBCSOION2EjxUoS0e0k0h7Cm9rDxNwR3kkGwNr4rPrGYb1rbsui2lgfXnHJozPr9yEIyji6dp4w9ajrq7SLERqABJAJiFuniMMZVcXYu7Psrdo0dSbScW0iOJcMP9RWlNxrWC1QzI0RNzAALhNRW4Nr+sNN9R3tcWIwgrP+bZuSv0ZZvwQCHfVsJiY6scunBNPFvEjR08DUpUtUMqo53ABHXfa+4G/TfE1WoQ0XdqzLDYmvqvFbJgJI5KFwhxVI0wp6l0cuuqGVRYP1uOg32YdAbqwOG0qpm67oU1vsDG09dRBABhwOzv4bdoQriDiuqjlqlSWwjljVBoQ2BDkjdd+g64Y+q4F0FWbLo+g9lIub8zSTidkKzBi4ucWssqqCzEKB1JNgPecI5waJJgJWtLjAElIHHnH8lJNHHTpG4ZBIXa7Agswsukj6p33+7CNcHCWnBbejtFNrsc6qSIMR5zzXPNvSHMhhKQoEeJJCHJJOpbkAgiwHS5G/W2LlGg2oySVl1qOrqOZORIT5SZhHIQA669IYpqGpbi+46jriAscBJGG9VQ9pddBx3KQ6Agg9CLHDE4GF8xJksrVbUkQ1SiR4wLgXKFr7kgDZTiiG4wu4NdgpCq7AQD1rpScOVMtS1KkRaZL61DLZbEAkte1gSN794wXSTCa+1UmUxVcfhOSnT8DVqvGvLVuaSqMsiFSwBYrqvYGynr1sbYW45RN0hZyCZyzwMqJScL1Uks0SRduC/NBZVC2v3kgHoeh6b4A0kkKR9rosa1xODssM1IXhGcBeaUiMkXMgUsCZvVsi6b2c6gADa5I87FwphttM/LjBg8OJ4LtVcBV0aO5iU8tdTqsiM6i17lQb9PDCmm4JrdI2dzgAc8jBhTPRLRczMNfdFE7+8jQP3yfdhaQlyi0vUu2eN5A8fBU3fFtcosvgQmLM6KlTLaV1EnyuVnZrnsctWdRbzuo+D+WBCXb4ELL4EK4eMeGq7Oa2eoVooqaNzBA08mhW0MVbRYEm7hje3l3bCFA4D4Hkjrq2mrKZXkSjkaNWAcMxZQjp3G5uAeo3GxuMCEu8RejWvo4efLErRj1zG4fR09YDcdeouPPAhcsi9HeY1cPOgpi0Z9VmZE1fZ1EEjz6YEK2vRDnc6ZdW0kyss9CGKqwswVlYqu/gyn3FcNcYaSpaDQ6q1pyJHeh/CVEk89FBJvGySSsL+uweRbHx7Maj2BvE4o0mhxa08111uqvo06tVmcho4CAe8ns3K2q/L4kgk0RRrpja2lALdk9LDbF0tAGS5SnVe6oLzicRtVHx1hSOlYDV81JqXuZObLqB8it9+7r3YzgYAK7V1IPfVaTGIg7jdEdvkpq1zBqWn1F4hOksLnrodgCD5hgb+DBx4YdeybsmQoDSBFStEOulrhxAz6RlwhRMvnZvm1JEgcvTt/4gsSg+0NJA+sF+scI0nLqU1VrW/GciIeOByPRj0TuW9dmZnWqmIsXlgJHgdMt/vGAuvSeXim06GpNKnnAd/4q/V6Y01wqXeNYebEEVwHDBtJ79iOvQHfa+MfS1aldFNzwHZwdvl0rS0a7V1C8jCIncqt4moi0DAgh4TqsRvpawYfHS3s1HEei6pa51J3MePmuloPAqBwODsPLxHUjXFOWCGoguOxHTRlh4lOwB7zoB8jjrbILzLvFcRbrVcbUrHeT0nJReFxoqo6ieURLqLamvqe9+gAvY33Y2HXfFm32qjTpmlOO7cuUsnwVhVqujnmftxyVyIwIBBBB3BHQ4xV1QM4hUzmSpS8SB5GVIy3M1MbAaoiCT+vfFUw2riukpl1bR11ok5dR8kXyWvpKfMqiU1tO61euxDbRkEEBz0AYE77Ds+eHNLQ4mc1XrU69WztZqyLnbyQvPs8alpI1SSgDrMsghpAzWKnVqLa7AG1iCu4Ptw1zobAjoU9CzitVJIdEES7qyjxU/jbiajWjqHpJUaet0LIFILKuix1Du7IK+1sOqPbdN3MqKxWWsazRVENZMdfnj0IJxhnELtlRjqFHJRNbpZzEQY9yveRYnT32wx7gS2CrNjoVGisHNzyBwnNMGY1tFIKh6qeie8fYlpmaOd202syBje3QXJGwuLdHktMyR0ZqnTp123RTa4Y4h2LRyK4ehChtDVTHvIjH6qlj++PhgoDMp+nKnxMZwnr/ZfOeLCwk6+irhQV1X87Hrp4weZ2yu5B0gEbk3F7C2wO/cRC5elOk5FcKZQwip4Y44tVrldOosbAC5dmJ88CEn4ELMCFdnFmQNm0MEdNUQrLRGSCeCV9BVg+kydDs2m9/wCIIwITMa2KnehpzVprmy+WniqwbrzLxaGB8LglSTvt44EJS4e4cnyaCvmzGSNYpYHhSIOGM8jeqQO/a43F7MSbAHAhSOL8ircy+QT5U2qlWCNEVJQnIddjcXFiAQLrc9m3hcQmT0bQStmeYc+qSsZIoopJURVUtd+x2QAxUCxPXu7sCUGDIQLiDJXoJAjmRIkctTVSAnRc+o9rfzBuQGDEYznsNMwcthXY2a1NtbbzYLiIew4TG0euqAV0fjerZChr6ZgQVJMUoJBFu6G18LrnxF4dvkmjRdnDrwouHS2P9y14GhWSvpIlKyrFFLzSA2mzc3btKCR84o6d+CiAXtAxiUuknOZZqr3C6XObGU4RuJ3FaZvlq0NWIJmKxLIs9PIQT2dQLIbAk3At9pVOwYnCOaGOunLMJaNZ1roGrTEuIuuHRgdn7EjYiHDPDhrMolKgiVah5IG6E2SMEA+eki/cQD3YdTp36R3zgoLZbBZrc0HFt0NcOk90zy5pXqqpZI2C3E80kWuLSb615gYjawDFlOm9wxYWsBiIkEcStJlNzHAn5Gh0O4GI6oOOUQvocY1FwSD5plBkk1KwBI3B8ttvuxz2ktCutNbWsdE5g8FdoWoMbdIUKXh3VYSGNgB3k30nYjp6pBII6bnod8Fj0XarO5svBA5yORjsy6cVN78Gzdkeu/iuvE+Smq08vlXXvckjy7IBBtc9dvEHu6QVajARTMTt8lg2yg+s0NbHT5bfWCU5uA5jJ85Uxa28SxY+wEb4p6lx2rIdoas50ueO1WLl1IIoo4gSQihQT32FsWGiBC3qVMU2Bg2CFV/ph4fmnqqZ4InkZ42Q6QTbSwIueg9c7nEFZpJELo9EWllOm8PMAGev9kAo/RRXuAW5Mfk7kn/oVh9+GCi5W36Ys7ThJ5DzWVfonr0BK8mTyRyCf2lUffgNFyGaYs7jjI5jyQek4Gr5JDGKWQFepeyqP1ibH9W+GhjjhCsP0hZmtvXx0Z9Xmj8XohrSN5KdfLU5/wDhh+pcqh01Q2A9nmoGZ+jOvhFwkc1hciJ7tbx0sFJ918IaTgpqelbO84kjmPKVaPo4y0wZXGrKVdg7sCLEFibXHjpAxPSENWBpKqKlocRlkvkxEJIABJJsANyTiRUVcnDVNHQLT1Fe3yKKEFoqVn1SyysCrTOqgNfSQgUrsBvYXuIUbj/IY81c1uW1CVD6FD04NpAFuNSq1j0+iR42ve2BCqSRCpIYEEGxBFiCO4+eBC1wIVv+nrgtoqg18Skwy2E1h6kmwBPgr7b/AFr/AFhgQqiwIXpOBCk5fJNq5cLSapCF0RlruTsBYdetrYEL6o9FvCX9G0CxPbnOeZMR3MQLKPJQAPC9z34EJtdARYgEHqDgSgxkhj8N0ZNzSU5J6kwp/lwzVs3DqVgWy0AQKjv+4+aWuIOK6bK5lp4qRdTqGPLCRruSB0G52OLtmsWsYXCAFTtNteXAPJceJnvRSTMYKqtehmgSQxoJLtpdQeyCLEbN2vhigS1zrhC1G0K1CzNtTHESYwkHb1jBTUz6ihLQc+CIw7GMssekWBFgbbWI6bYnFJ0CBgs19W84lxx4pPruMaP5chpKNapg15p4ogWUEWGlrdpr23vYjYEk7SiyYX3QDsQbdUu6oOJbukwmyDjGhZNYq4AB1DOFYeRVrMD5EXww0XgxCbrG70o+k2tneTKnoJQkksjcpzcKwaMEBha+htrgj8MMIgwU4GcUmcQ5+ayrqTJC0FRFlU8U8TD1XDE7HvQhgQfA+8olXPJNVHU0NQlEaMtRS6CJBIKyQQalDBT2LsQ+4uTYdwIEJ49G/CVJUUkFfOPlNXKwmed2JYSK9wBY2XQVC2HhY7bYEKysCFmBCzAhZgQswIWYEKKaFeaJd9QFuu3+v9eOEjGU/WG7dXeYdk+w/hhUxfLWQxVlHFeDKZ/ldzpqXhkfQP0IymkNbbVvgQglbw/mUzmSWlrJHbcs0MpJ95XAheUfD2ZROskdJWI6m6ssMoIPkQuBCYeIRV1cKmTKJvlZ2lqRBKC4FrHQoC67CxYg7dAL7CEsfknXf3Gq/wACT/LgQvseaFXUq6hlYEMrC4IPUEHYg+GBCqviX0G0kzF6aV6YnfTbXH7gSGH7Vh3DAhAIP+z++rt1yhe/TCSfvfAhWPwX6OaLLu3Ehea1jNJYt5hdgFHsF7dScCE34ELMCFmBCCxUMfy6WbrKIo0Fx6q3c3Bt9I9R+iPHExe7VhuySe5MDRfJ2oRkuiTMmnSLQwSeCXxLJLDpJ82U3v4d5tim2DUkcR3LatF+nYxSc6RLXN5EOmORVfcbws1bVBQG/wBrhJHyYyGwhS7FwPUF/wA333PjjYokBg5HbG1c5VHxdO5HOH85ipIZHaGaWbmyMqR0zoJHLGz202VdGgC5uO1tfEL6Ze4CcIG1PY4NE+CTxFKWjd1APIlDE0LEKzFjoO3aY6vzndqPnaxIAIG/eocZnhuVtZXksM9Hls0uoGlijkQg2F+Ut7+IsMZ9T5zzVyn8o5LfPcroKl2eXaQxPAzqCrGN+qnbex3F+hvbqbtulPQ3KeE8ugmim5s8rwAiETSyOse1uyp2G21unTwFi6ULlS8H0MVQJaeqqqdOYJDTxSssDMCDumk9k2sVva2wtgulCc1zWImwf7j/ACwXShTcNQoWbZnHTx8yQ2GpUUd7O7BVUeZYgeXU7A4EKbgQhGZcT0kDaJKhBIekanXIfZGl3J9gwIUuirWk3ETovcZLKT7F3Yexgp8sCFMwIWHAhL1ZxHHFIxkmUIqsSu19hfba5Pl33wIVTQcdZzX1ksWWurKt2sYo1CrcAC7i/fbfc77YEKb6OPSBmc+YyUVTokYLKCdCjlugPUpYFdQ09+5G+BCuTL+Zy15ttffbp12+7AhScCEg8d1xFQqrmPya0YugWQ3JLb3UW6be7FG0vh0X7q6bQ1AOoFxs+sk5y0bBhihGXZm6rK/9L67Ja7RykIWdQGsRueoHmb92ImPIBOsnoKvWizMcWM90iTsc2TAJiZ61EGZyf99//il/y4brP/d7CrHuzP8Aof8AU3zXaoqpk06s6tqUOPm5D2WFwdh92FLnDOr2FR06VGpN2xZEj5m5jPapGT5m/MJ/pbmgRyEqY5LWCN2rldtJsfdh1OoZ/EnPYVFa7My4B7pdlzRN5u8YZ7Rgu1LR10kDTpmoMShiz6WsNIueq32wobVLbwqYKOpWsNOsKLrJDjECRty2pq4Gmd6Yl6kVPzhtIARtZezuATY3388WrOSWYulYumGMZXAZS1eAkTO/HAnZCD5xxStJm/KlIEM0Md2PRGDSAMf0Tex8Nj3HGrTs5qULzcwT05LBfWDKsHIhGqLMCuYPTcpQrxmoWUH1t0Qgi25vfe/TTtjOvQ+7HFa76IdZRXvYg3Y3ZnDh0Zyk3Pah4p55o9WpMyFwrEakFHCzgi9jcJ3+7rgtZIbTI9YlWNEMZUNWm+ILeoyADwzUUMvLpW/2mVHas7MUkhdghtHbtfRAB/ninhAz2rVh16oPhaQKfzAQJGOzambJ0Ec+YoXYhFiVdbk9YLnYm1yd9hizSEVCOSyLcb9mougY3iYH93giuQf8Ig/9Gn/sjFt/4p5+KyKfyDkqx4o9EbL8pq3qk0XkmYCEswW5Y/TF7D8MaFK3TDAOGf2SFqAt6O4g6L8sUlzGBamNgZEaRQx5mxEal28Bb6wvL72Ym727sN29JdWi+j6P5K9WarTAoDK7Up+cDEgaAJCTcjoQCNrgYPezeuRjz+yLqb+D/Re1NJFWipR0EbuFERUkPCwG+o29e/uxXrWy+0sjt4pwbGKuHGanpH9LPCM+Y0scdPIqPHKJAHJANlYdQDZhfb34EIFlXo2r5gBmeaTOg25MMjWb7TEC/n2SfPAhP3D3DFJRLppadIrixYC7N9pjdm95wIRfAhZgQoObVWhNioY9L/y78CFRfpN4lePXGJItVypVRuCNjtew+GBCH/kyKHKTV/0rJBVSorGCKW2sk9lWCsGJCtc39Uk4EJ0/7OSxmjnYQKsgk0tNuTILBrG52036Cw3Bte5IhW9gQswIVdcTcL1kte1REkLr2QglIIsEsbqRY7kn4HFCtQqOq3xHSur0fpSx0rEKFQuBxm7gc5wPKFvBk2YrFIBBRBmKiwjQKV7RbVtvvosPbhRTrAHAdSY+2aOdUaS+oQJzJkHCIx3TKHV/CmYypoMFGouDeNURtvMLe2I32es4RAVyhpXR1F98PqHmSR1SiGS8EypWxyTLG8KRqtiQblYVT1SOmq5w9llcKgc7IDwhVLVpqk+xup0iQ9zid2BcXZ8oCY+I8jDUkyU0MayyLpFgqXBYXubdLXxYq0pYQwYlZNgtpbaWPrvJa0ztOzDBD6LIJ48nal0rz2VwRqFu057/ALJwxtJwoXNqt1rfQqaUFpn4AQcscANnNEuCMqemo0ikAD3csAbjdjbf2Ww+z0yymGnNVNL2plqtTqlP5cI6APFAeK+GFqK1pJqeSROVGEZGsLhpdQNmB70ONWhaCynDTGJ8PusOpSDny4KXwllEkUsd0dY4o5I15hu1j8nIHrN2dSSEC+wNrC2K1pIfUD+BmOau0H3bM6kfqaR0BwPeFGzrI5kqmmWOSaFphPphaMOr8pImDLJYOhRNirBhqbY7HDXMbVDZMFvUfUpaFpfQvgNBDhHEbcMRthCcsmippKUGTlpSmYvHOrRzWmNl0KQRKASF7BNz7bYhbZXtLbuIE+v3V+tpOnXZVL5DnXeXw59a7T5bUVFRLNDFUXlcODMqQwrpTQhZSWmfSpOwVbnww8Wdoffc7bkPUdqhdpEmzigxgwBEnPEyYy28E7JRCChEINxFBywT36U03+7D71587ys8CGwhGfZ7FLDPTkSLrSSLVpU2uCt7ahe1722xjfx2hSqQWnA8NnStAaPqObMjH1uSvl1NFCKcxySF4I5LM8QbVNIFUysOaLgIpQJfZTYNtiR3tLZ3TLHY8shsR/DKm8dqiw5VFpKNNIqFpZOXDCscayyIIwVUyNpRU1jRfcuxuNgFPtPZ87jtmcZDHfv7kfwypvHb5JxyfN4xTx0o1lkh0ayoAOiPrbUbX09N8FDTFG01wxrSCTtjnvTathfTYXEjBNmNFU14TgQvI5AwupBG4uDfobH4EWwIW2BCj19akMbSSNpRbXO+1yAOnmcCFATialOi0o7ZsOy2x1lLPt82S4KAPa7Ar1FsCFDo8xpqiZGWeKVrrpCq17vFzUO5NvmxrGw7u/AhVxnHB+W10ss8tdPGS8jcvSBb53QQnZOs6yFspJuyiwJtgQoNJ6Nsm5naq6p1XT3KNbF5V5YUJzC4ML6lC3AB32NhCtDh/N8tgijgppI44gpK21BbaS5JdhYkqGe5NyAx7jgQp/5VUmjXzdrkEaH1CwBJZdOpUAZWLkBQCDexGBCJ/K4/rr+0MCEmekTi2eikiWERkOrE61J6EdLEeOKlprupkBq6LQmiqFtY81ZwIyP2KXco9IFdPKIwIFFizMUayqBcse33D+GKFo0m+jTLyJ3DedgWnatBWGz0jUcXcBIxOwZKdmfHNSKdamleGWHVocmMhkbuuNfQ3HxHW+K1DS9c1TQrNDXRI3EfZZ9j0bZKtXVVQ4E4iDgesKJlHpArZS5YwRxRrrkkMbHSPZr3YnYDE9o0nUpAACXOMAb/ALb1ctuhbDZmT8RJwAkeWQXXOOPauOOKaIwvBNfSxjIYMCbqw1kX229/hhlm0rVqPdSqAB7cxsjeFDYtFWOu403hzXDjn/pXvCnpAqqishhkEWhyQdKkH1Sdu0fDF+laXueGlS6R0DZrPZn1WEyN5G/krLrqtIY2kkbSiC7H/XU+Q3ONFrS4wFxxIAkoBU1UrLzJtUYO6QK2lgD0Mrr2tW3qKQBuCW64paS0jTsTDdF53rsz6tims9ndWOOA9evNRIGcm6RIB5Rrb3kj8TjmmaU0raHTTmOAw6z5rRNlszMD34omnEEcRKTSRqQASoYFwSQLaUubEkW2HXvx0NmrWiYrADDeJno2bjgeeahNhe8XqTTG+IHWY3YojGsFQsUwCSBe3E5F7XBF1vuDYkY0GuwwOapVaTqbyx4ghTL4ExBuI89gp0KzMbup7K9bG46myjvtc72Nr2xG+s2niVFUqtYPiSLU8V0xYsICwJuSWsbk+URH34zHU7KTOqmfW9RnTbm4B2HT/wDkqRl/EdA5AdGUnwsw+9VY+xQThW0bFtpAeualp6Xc/wDr9dIB7E4U+R07orpurAMpFtwRcHpiyNH2Q46sdvmrYtdYiQ5dosgiU3AIO4v2e8WPd4HElOx2em4PYwAjakfaKrxdc7Bccu4mSoldIIZpEQsrTaVWLUADpBZgzXuLEKVN73tiyoUp1PFbyTQSugialqkinRZOYjRVKFElDFV1KJCNwO5uveIQI8SvS5dHBFMyTU0kwvqFmSKrEZBBVtdo2uRdbAasCEfk4yeOsnXnK0YqnBVt+XBDRCSRhbcAyW3O17jAhGY8+SeGkiqlKS1IjZhGQQkmkTKjAkupYKSLi3ZIuDa4hd34IpjMJu1q1l2BCMHvK8oB1ISoV5GI0FSQbEkDAhScq4Tp6ebnxqwe0g3NxaSTWdv0fVXwXbAhRW4JhPWaoOksYruvzLNIJCydnrrA9fUABptYkEQvV4KiB1iaoEwbUJtalw15SSLpp3E8i2KkWIsBYWELZeCqblGFuY6EksGfdrxNEbkAHdHO/W+98CF5W8GRTBOdNNK6lrPJy2OltOpLGPQFOhd1UNtfVckkQiv9CU/9jH+yMCFW/pp/PU/2H/EYzrb8wXaeyv4dTmPFK9IvKyuqm6NKywKfI2LW9twPdjBrHWW2lS2Nlx8FZ0s81K9OiNmPXgOpT/R1pcz0r+pLF08xtt4GzdfIYr6ZlgZXbm13f+ydpulcp06rc2mPXUh/EVOaahgpjtJNIzy+xCQo9m18T2R4tFqfWGTQA3pxPkqzavv1sadgjzPbgpVCOblFQnUwSCRfIG38m+JxHW/w9IU3fUI9disW86i3U6o2ju+xXD0eH/6lTfaP7jY3bP8AihXNNfkKnId4Vo8WV6/KoY3BMUEUlZKo6ty7CMftktv3oPDG606ui6p0eJ7MOlebUqRr12URmT9gg1XxcZGYxxxqxtpJYSEkTxR9nu3Rzta9xfpucl1Gi55qFoJ448MAcB0BdNT0XqwA9xI24XcLrnY7cwNsdKg09PVzqgn1uHKuIpJFAk7MguoewuraWMVtNlB3viW652B6uv1Cne+y0S40oESLwB+HEYEjYRIDpnEjBQeUFUq0vNd5kTlU6yBi8Qh1hRdI0AtbmBSdxbYEYaBAju4QrF4uN4NugNJvPiIdeifmcc/lJGWOKsbg12+SrG0bxmL5uz6L2AFvU26EDoDtfFml8sblzGkg33gva4G9jhMY88UaxIqCpr0oVJatZT9Cy+7low+Bkb4nGbXM1TyHmsXSRkx6yHmVqtGxoEaOJnMh0mwBsB3jSoO5UdSegvjH1496LHOADRviZ5mMBuTjScbEHMaXF2GWUbcBOYGZOQSzmNE8YBdSuq9gQQdrdx37xv8AyONBlRjyQ0yqLaFSmAXCJ8FdnAVSXooye4t8CxYD3BgPdjUs5mmF0VIy1MDC4t44mUirnhuCvonmhWjd2dIUSUPH8nLxoYjM3aDoGjWG8aqTdGt1GBCN03DFBRqgkUylhyVMt5AELBgljdViQ2C39W9r7m4hMCVsRmaIevvq7JtfSpI1WsW0shtfpbwwIQ3NYKCoEDzwxSidl5ReIMWJRmW9xcdnV1wISfxTw81LKHpjPNK6Tinj5IflyTyhppRIAqhhGWCrIdwLasCE1cIZM8cKiYFFRl+Twl9RhRIwiqzLszmxdtyLtYEgXwIRrNsxWnhaVwSq2uFtc3IAtcgdSO/DmNLjASEwJQyo4qiRiGVtjMBp0naFAzbar7joPYTYG+Hii49nakLgF4/FsQ1XSTshSRZejLq+t3C9/GxtfC6kovBbVHFMaCQmOTscy9tFzyygtbXsWMi2Bt522wCiTGKC9TYs4RpEjAN35ljtbsab9999Qtbzwy4YlLKI4YlVT+mn89T/AGH/ABGM62/MF2nsr+HU5jxS/wARpoymjTvkkLn4kj7rY5yyG/pCq7cI8E8nWaSPAgdQ8wo/Akumvh8yw+Kt/HE2lW3rI/1tC1dLtvWN/Qe0Lb0j1GvMdPdHGFH4/wAThmhWXbJe+oysnQTJqF3DvP2U7gFda1kX14b/AAv/AJsQ6XNw0qm53ruVnTowpO4x1/sh3o2/4hTA9QzD4Iwx0FD8UKTSL7+i3O/tHeFZme0qtmyxyEhKuikgBHW6vqNr7X0scb5bfsrm7j3iF53RqmhaW1RmMR0GUrcP5qJ6mCCMJC4meRpW7UjKAoChnuS7aSDawsFsNrYzGmSAMMV2tssxo0H1Xy4FoAaMGg44wNgnCZxmTihmTZdJV/JFWRhIee4k3JDKQyknr6wAv54awF0K3aa7LLrXFou/CI4HAgdGxFMs4cqkUTM0S1CzTFo5TcOkkaqx+buR9Pw232tvBUtNKlN5wBE4ZnqEneqle32Z51TQSwtbBbgQQSQPi6E58EUAo0amJDSMxlfljsISANG51bBR1HePEYv0mXBG/FYOk7T74/XNyb8OJ+IxjJjDamjEqyVUHpNjeGvEqA3IEl7X+iEPuHL38NS+OMy2MaXEOycPXgqFpa5rw9mYx9dWKADjGpAskpA/SCsR7CRcj23OM06Ms5Mubj0jx7lF/EbQMGnrAMeuK0r89NYiRSj51L6ZV6bj6Yt2VNhdhsOtsLRsgsri9h+E5g+G/l2qV1Y2toY8fEMiPEbPWCuLgSm5dDDf6QLj7LMSv/RpxvWdpbTE+pxV1ggI+MTJy2wIXKopke2tFaxDDUAbEdCL9CPHAhZ8nQOZNC67aS9hqt1tfrbywIQmXOqGCyGaCPSTpUFRYm97AdCbn4nCwklEaHMYpheKVJB4owP4YRKpWBCj11EkyGOVQ6GxKnobEEfeAcK1xaZCQiVFbIoCLGO47fVmPrizdT3j+Pjh2sdvRdC2OSwGPlmO6EqSNTblVCi5vc7AA+O973ODWOmUXQsOSQG94wdTFjck3JKE9T0vGm3TsgdMGsdv9eii6FvT5VEjBlUgre3aba4AO17WOkbeIB64QvJRAU3DUqqf00/naf7D/iMZ1t+YLtPZX8OpzHigvpBTTT5fH9VF+5LY5nRJvVq795PejR5v21zt7nFBeGXtWU5/8VB8WA/ji/bhNmqfpPct+3ibLU/Se5b8af8AEZv9d5wzRf5RiyNBD5uQ8UZ9GB/2tx4wsP8AqTFPTn5cHc4dxU+n/wAs07nDuK4cGQ6M4RfCaT8HP8cbdgde1buHgoLQZ0Q/l/5K2eMMkapiUxNpnhcSwt+kO4+TDbw6dbY6OhVDHY5HArz+oy8MMwkvhZKKRDBL2auKdpFSo+bYMSLAaW7QsAdNzvva1sVrTYazKU04ccwcY6YxWw/TzqtY3ZYC26RgZA244Tj0BM65XOqiNIwiDoqaVX4Aj2745G0WXS1Y3XDDcCAO/vUptNBxvudJ3mSUFzziCGgUgsstSdlhQ3se7WR0F7dnqdgNr42dC+zr2m/W9etvfEg59t0i2LrFO9GvDssKy1VUT8oqTdlPVRcncfWJN7dwsNt8dHa6zXQxmQWfQpkS52ZTLNncCM6vKqFG0tqNvoI5P2Qrrc9BfFG+3KVIajQSCcvXitMympXjvOYWjuRd7FQy3vuehFjv3WwjrpHxZILmxJQDMOGstDC8TMzPy9KO7HVyzJa2o27A1d21vHFc2ahu6pHcmuuc+3iu2WUGWRkaVTUDfTLrZlNyPVkvoN1PcOm2HspUWGWgT2+aA5iN/wBPU1gecljcg37ha59guN/PE19u9O1jd670uYxSMVSRWYXuAb9DY/A7YUEFKHA5KZhU5aSyBVLMbAC5J7gMCEjcU18kit2+Wii5jN1JF1AJP0vWG2wBNtyDZwTSg2VatCRLTF25jSR3KL29ACntEHsqJOttyuHmm4C9GCibVYXXAcUlyZLVpmOlBJSSO7yB2IGmPUWLEglXCqdwCQTYd+GKRXBwZxKagvBMV58YBuLWdD6rbEgNYjUoJsSO4g4ROUyl4lQq7OulUJW4N+0A7EbgEHSoN7WOtQCThEqmjOI+Zy+1qvbptfVp6+R6jqNvEYEJeyLjESrVhlHyimkdXjFwNIcqp1WI7iNvDpvgQmGpzmJGdS1yiF2tvYA2Pv8ALAhaU2eROVC6u0SoJGxI7vhuPEbi+BCJ4EIHxDwrT1jI04YlAQNLW64iqUW1DLloWLSdexgilGO8Sh1V6PaSTTzDO+n1dUrG3dtfpiuzR9CnNxsTuUlPS9em++0AHkuX9WdD9WT/ABDh/ulNWT7RW07R1KPL6PMtTrqHlzDf4Yr1vdKP4j46cepOpaat39AHQ1c6XhbLkb5t50JFtSyMux8xvbGebXoyoQ12I4gx2hSVtIaQqsh4aRugIvlnA1LDMs6cwyKbhmcte4tv47HGzTs1JkFnQqFTS1pfRNAxdPDpTPiystL3EnD1FWbVCqXGwdTZx5XHUeRuPLE1KvUpfKVG+k1+YS6vothIslbU8v6odSPuW33Yse/O+kKL3YbyjvDvAlHRkPHGXkHSSQ6mHsFgqnzABxDVtVSpgThwUjKLGZJmxXUqB/k2NTuJ5hJJfmOOXdgQq2to0gAIoFgD1uTfEer4qLVbZxPJcxwhThVADDSzNfa51E9k3G6i9h37Dc4NWEalq3ThiNR83JLHabnKVKnSeUYtI1Kw0BDYAjba1gAMGrGzfPgk1IGRjGeyFoOFE5nNE0usrZyeWde7kk3TYnWR2dItawFsGrEzKNSJmfXorRODotARpJWAR0XdFI1BAT2EW57A63HW4ODVCM0agREqblORLBI7pI5DliVIjtdm1bWQNsb2F7WPswrWQU5lO6ZBRbD1Ik70oZryKRQNubIFPsALH8MKE1yRstzcygB2usVtINupvbfqdIvYdBqNsXLLTDnEnYqFtquYwNG1F+HswHy2G7CwLXJO35t8W7WBqSqNhJNoAjemPjOngq6Z42aMsO3GTpOl13U+y+xHeCRjIC3iqN4F4sqmzumknlZmaQxMDsAHNiABsO1Y7d4GBC+mDlsNiOVHYix7I3AOoA7bjVv7cIlW6UcYtZFFiSLAdSbk+0nf24ELjDlUSmTsA8w3cEAg4ELc5dF/ZJ3j1R0bdvidz44ELaOijX1Y0HsUDvv+O/twIUjAhQszzSOAXc+fu8STsBijbLfTs0AyXHIDNWLPZn1jDUpV/pFiB0x2Zj0CAuT7DsMZzrfbqvyUwz9Rk9X2W1R0BUIl+A44eZUP+k8yqfzVK6qfpTHQP2eyfhfDfcrXX/FqOPAfCPXQp/d9HWb8SoCdzce3HwXQcI1bDVVVyQr3iIWt+udNvffFiloehTxIHTj3+SadK2Zpu0KJcf7vIT4IdxNw5BSU0dVTSyO+tbSFwwdWv4AAj/W+J7RZaRoxmCrNg0hWtVd1nrtAEHCIghWHkTEwrfuuPvOGaFcXWNk8R2lczbABVKD8Y5zoK06ycp5F1CQgkCzDsm1yL73PcPbjes9IuN6JAzCybXXDBdm6TkdmG9Q8tzKp02VaN/0llsPgCTid1CiM7w6FWp2q0OyuHiHfupaVLo/MlnjaWxCU8HRifG5LH2kALucMNNpEMaQNrneo81I2q5rpqPBOxrfU9wCYqmqVI2kY9lVLH2AXxUYwvcGjMrQc4ASULyuKSojWaWR1Eg1JHG2kKp3W5HaZiLE728sT1XNpuLGDLCTjPXhyTGguEuUnLqKaOV9U5khIGhXALqd73YWuvSwNz54jqVGuaIbB2kbehOa0g5r189gBF5LAnSHKtoJ8A9tPl1xXvtVptkqumBiMYkT1Z9imTVCra53PQAEk+4b4R9VrTBz3ZnqChDSVqlWhUsGGlb6idrW63v09+CjVbW/DM4xxndGc8EPYWfMoqZxC78oOS7C+kK4NvHpsv6XTzxZNB4beOXMKK+CYQrhKsC08ryyEgTyLd2LGwYBQL3PgAB1PtxSs5inJ3nvUVgY57IGJk9hO/YAjdHmUcjMisda2LKysrAHobMAbHx6YmDgcFeqUHsaHEYHIggjsST6b6Fny3mqLmCRXP2SCpPu1Xw8KAqv/AEOcYRxVLwSsAs4XQxOwdb2B+0G+I88BSDBWRx3U/wCym31h+BxYsf4zVVt/5dyqatzPlqXZjZdzv1Pco8z0+J6A41bTWbTYd+xYVioPq1BuGaBeiXLWqs4p9r6HMznwC73/AGtI9+MFdSvqevrFhjLv0HcOpPcB5nAhCYxWzHVqSmj6qunXIftX7I9wuOnngQtqSpdlJErPqOmI2Ua7dX9Wwj8D3gXF9S3EKZDUyI+mYLY+pIuwPkR3N3+HwOBCIYELMCFXPHacyrp4nuUknjVgDa47It/1HHPNF/SVS9sugciAup0SdXZalRuYaSOePkiXEEYppIoaYpSq0UzsyIgY6Athdhte/XrjYqfCQ1uGBVSxuNoY6rXmoQ5oAJMYzOXLkhK51VyoEEskhMFO9oFGoajFzdRAuJCpLCxAsx6WxFrHkROwZdEq4bJZabrxaB8bx8RwwvXYGRbOBwmQu1Tw/NNJIzqsAli5KGWS7MLwlNW7EvpQ3H1vH1i40nOJnDCMehMZbqVJjQ0l91143RAHzTGAESRHDqHf0iZhFNl94XDqsyLdel7E2B6HYjp7O7Dq7g6nhvUehaFWjbYqiCWk45psyD8yPafxOKehPybeZ7ysa2/inoShxurJVA9hlkQWSX1GKk9GuNLgHxFwRvtbHTWQgjbhtGY8x1rAt4cHbCDsdkenYeqehRabLtRH/wBOdh4rOwU+zrt+ti0asD8Uf9vruVEWeTjQP/cY9dKYqZGiWwhipARuQwklb7IAsT5ktbwxSe5rjJcX9g9dS0aTHMENYKc9Lu7xPJFK3LzJRtCOyWj0i5vY22ue/fqcQUqtyqHnYZV4sll3ghvB+do0K08h5dRCAjxvs3ZFgR4ggDcfyJntdAhxqMxacQQm0nyLpzCjZjmtRJPNRIYixpXkVkuCGvpVTdiAd+v3YirUG+7XxIJMdmeSs2Sq1lpaamLQQT1qNPmMU2UmA/n+SIuRb5wSgAAaPW9YA3ta2/TFGQ5kdi1WMdRtwqz8IdN7YRz3xhGc4ZorlhaneFaht+QiaydtagahfxJufPFQE0bU5z/lc0AHYCJw4TMqrUu1mE0x/UTHA+WSj5pl71JqRAwCsiAMfUZ1YNbbqLCxI+t32IxZ0cW07Y+vEtMDngQSOUqC042dtP8AqBJ5c+a8paoVNfHe0ctKja01AlzIoFhbqi9b+JXYY13sdSs5jEPOe6PEqiCHP4hL8FQy0okjuwhrXklVLFhGSw1hbG9r3G1u/uxiMBDAdxPir+hAwtfSeYLgQJwEzIngYThkE1JIxlp5FmkK2aS+p9N76SfoC++jb2Ystu5hOtDa7PhqCBsGzo38+1F6qnWRGR1DI4KsD0IIsRh6qr5l9IvouqKGRpIEaWlJurKLsnkwG+31umBCW4OMqxY+UZS6DYK/at/HDmvLTITXMa4QclpQUNbmUqxxI8zdAFUBF8zYBV9ptgc4uMkoa1rRDRC+kPRfwEuVwHUQ9RLYyuOgt0Re/SPE9TvtsA1ORzNgGqqeNxddLuPtq0QH3O3uvgQvOI65V0xM2lXBZzex0La6jzYm1/DV0NsCFMyxRpEhsCwFht2F7lFtvbbv8gMCF2rnTQdViNtr9d+nv6YELXKXZoImb1jGhb2lRf78CFLwIVd8Yf8AEaT/ANTH+MeOfpf8Rq829wXUaN/JVf0HxWvHOaE1TwtFE+mICFmQMyyyEW63FrKxtb6ONSu74oI2Yc0aJswFnFVriJd8QBgFreXEjbtXCHN6qaNI4XmJ+SkMAgHznIVlZWC3FyQAdQ3FgO8tD3uEDd4KR1lstF5fVA/EwxnC8QQRO4Y4HDEld8oymaqkExAKpUzh0lYhl+djYDYNcrotYEDa17XBVjHPM8T3hR2m1UrMw0wcSxsFowPwuG0jOdoO+Jy58ZrHDl8NGJkkmEi7La/Vjci5sN7b4SuWspXSck7RZfVtr7UWlrYOfRt2p5yH8wvmT+JxX0ICLG2ePeVz9t/GK3zjKkqI9D+0EWuD7wQfYRbGyx5YZCo1KbajbpS3T8JPGdliYdxBkT4gPb4Ysm1uI29h8FUbYGNMwO0eKNZdk2g3fQP0Y1sD9om7N7CbYgfVLlZp0Wsy7BH3RjESmUaqoIpbcyJHt01qG/EYc1zm5GEhAK6QU6ILIiqPBQAPuwhJOJSrpbCIWEYEINxTSSyRIIl1hZFaSLVp5iC91udvDY7G2LFmexrjewkYHcd6jqNJAhQ2y/ny07rStTmF9RduWDp0kFAI2a4JIvewtfrhwqatrm3r17n14gIu3iDEQmbFVSLwC3TAhRMxzFIQuv6TWHuBYkk7BQoJJPkBckAiFpQ5mkpYArYaSCCCGVlDKwPgQfu9mBCD5vl8GsNJl9PLqYqluWZXIBYgK6hb2VjbXewPswIUnK85p+atPTwsAVLMVjCJHYkaXBswe6kW0m217XFxCOg4EKHm2XiZNOoqwN1YdQf5f62IBwIQfM6VJgq1lMX0dJFAceZ6C3st7hgQhf8AR2XeqkUjHwSE3/cAwiFIyrhsGUOIOTEPrkGRvcuyfG/4gQnAC2FQvcCFXPHj8urgmYHRHOjuQL2Xs7/9J9+Odabmkql7bdI4wAup0QNZZn0m5uaQOePmu1bxjQNKXip5KmU6dxGbAqGC+tuLBm3C95xq1LTRZ8R6zh3qKlom3CmGVKgptx274nLPIZlc34kzGWyw08VOvQajrb3W/iuM+ppqkDdZidzRJ8AnjR1gpY1Xl54YD10r1OFJ5YkR5JR25JJSG0CRpGBN16WFvDvPTpiMVbbWEU6UDe4xnww8UHSdClUL2gZANwmA0Rn90VyjgSGEg2F/K5PxPT3DD26Kr1fzFTD6WiO37KpadN1aoj11BNkaBQABYAWAxuMY1jQ1ogBYjnFxkpN45z+eHmmlLs0EJlkURxlB6xXmPJInZIU9mO7237wC5IoS1s8U2Y1Hyk2SKN0jaMFdTxty17I1GzEDs7t7cCEOq85qJ6FkaokjniqqcODGodVepjRVksAmu4Z7JsUKXuGuRCs2ljZUUO+tgACxAGo+NhsPdgQta6rWKNpH9VRc26nyHiSdgMNe4MaXFSUaTqrwxuZUWqWpMZMbRK9tlZSwv4Fgw+IHuOGu1kYRKmpmzh8PBI3ggHoEHq7VDyGqkipkWrGmRVsSW1lgPpGxJv0uel8MpOc1g1mB61PbKdOraHGzYtJ3RE7NnQiX9Jw6UbmppkIEZDDtEmwC+OJDVYADOeSq+7Vrzm3TLc8Mua2gr43dkV1Zl9YA7ju/EWwNqNcSAcQmvoVGND3NgHIrxcwjJI1i+nVvsNINiQTsRcjcYTWsmJ4pTZ6gExtjp3c0PqatxTxusyveRFLqoAYNIF23Ntj13xWfUeKTXB04jEDOTCtU6LDXcxzCIBME5Q2cVP8AlA5xHNWypcpbcG/rE32FtrWxPf8A8Qi8MBlt5z4KtqzqgbpxOezlHihfENFFVQhueY9mVZFsRuV+PaRTsQdrAi+DX07l+8I3puoqX7l3HchB4Mi5itJVMJVCGyBVRVTTssb6wsdljFiT6t7m5w41WB10kTE9CaKTyLwGGS4y8J0/yejAkp/9nPaMkAeORuXIjkpqBBLyaz2uoBNzY4jNqoht8uEJ/u9W9du4qdJwKjjtzvrLIzFQNN0UILK+uw0KB2ix7yTiwoVCzHgMixhnlLsUXW5BMYvHzGU7G5RNNt7X2sNsCE6UNKIo0jUkhAACeu3s2+G2BC74EKsOM+M6+nq50gRDDHp7RjJteNWNyD+l8MadmstF7AXHE8eKo17RVY4howCXW9KVeDY8kHwMZ/zYtDR1E7+tVzbqg2BWL6NuIJq2meWfTqWUoNIsLBEPid7scZtsotovDW7vNXrNVNVl4702YqKwotdQJKLOPeOuKdrsNG1AawYjIjAhTUa76R+FAc3eioIw85sCbKvUsfJVt8TsO/FNmhrIz4ny79R8oU7rbXqHA+ula0HG9AYndH06BfQU0s3kvc7HwBJxpU2UqQhgAHAQq7tY4/FiomQ+kmmnfRJ8wWNk1G9/tHSFQnu3I8+7DhWYTEpDScBMJzjkDC6kEHoQbjEijW2BCE5rw1S1L654VkJUKb3swBJAYA2axJI1A2JuLYELaq4eppGLPCrEx8pr3syfVYXswFza97XNrYELlFwrSKsiiBSJV0yarsZADcaySS5B6MxJHcRgQilLAsaKi30qAouxY2G25Ykk+ZJOBCGcWUcktJIsQvINLqPEo6vb36bYhtDXOpkNzV/RlanStLXVPlxB4SCJ6JXPLuKYJQACwl+lCUbmKfAra/v6YRloY7nu2p1fRdeiZIBbsdIunpnszXKDNViq5lqDyuYI2iZyACoQApq6alfUdN/pXGGioG1DfwmInu6099ldVszHUfiuyHAZgzgYzgiBMbMUPrqZUisToSWsWRB0ITUmojwFwzX7gwOIKjQG45FwPRh+6t0arqlSYktpFp2yYMc8IHGIRSWVUre63ybYDvs5Nh7u7EpcG1v8viqTWufZP/sx6tq45OVR0EciyQctirG2qEXXslvqnwO4099sMokNcLplsHH6csJ88cOCfapewl7br7wkDJ+eMbxvGGPFRop1+QQ9ofnU27xaYE7eQ39mIA9vurcdo/3Sp3Md74/D+k/7Y78EWWZTW2DD8zbr36r29tt7eGLN9vvUT/T4qiWOFky/q8EN+UD5EUG7K51j6vzvf5+A/ligao90LRmDjw+L1Ct6s+9hxyIw4/CidS6tUw7jZH+JK2v95HsxbqljrVTk5A+EeY5SqdMObZ34bR4z91FIHJq9+0Wfb3bffisQ3UWiM5d9vW9TAnW0d0BR+P5yMrmZGI2SzKbf8xO8Y0Kj5olzTsS6Kph1vpseJE4gqlPl1R15ktvtN/PGRr3fV2r0B1HR7SQ5rBGeDcOa9+W1H9pN+0388HvDvq7Umq0djhTwxyarG9DlQ7Gq5jsxAitqJNr8zx8caNheXBxJlcp7SsoNNI0A0Ag/LGOW5Q+KigrqtjJMhDR7xoGFhDF+idx1O/S224v0dGdWwAA55mNp4rin/O4yRy5BKtTRU8hLyzTtIzDU3JbyBGnSO/brttse+219RohoEc/uqzqbHGSTPJWR6I4AlLOqkkCc2LCx3hhPTu64zre4ueCd3iVcsrQ1pA3+ATziirS8ZgASTYDck4EKqabheXMq6Sqn5kdM9zCylSXRW0pYknQrLZx2dwxIIvcwGjefed0KcVbrLrUxZHlFErSRz0cMTJKyR84iQyKD2XUyXNiCDYbAkjqDiYNAyCiLycytc4y2gWrMdRFQJCYQR6qTB9ZF+yARGV6Ncbg4a+5HxR0pWX/6Z6FM4dzaFGFPDKJadWESON9DaNaoWGzoVuA/1hpJLG+HCNiaZ2prwqRQa3N4YtfMcLy1V2uDsrEqD03uQRtiRlJ74ujPBRPrMZN45Yld4KxHZ1VrlCFbyJUNbz2YHbxw0sIAJ2/snh7SSBsWUlWkihka6m4B6dCQevmD8MDmlpgoa8OEhdtQ23G/TDU5cTWJzBHqGsqWA8gQCfD6Q+OHXTdvbE2+29d25rl8ruQQCACeYGFiBpJH3gbjFH3kuILRABN6RBAg+MYiVY1YEg9EcwpEEusXAIHmLe/FilUFRt4AjmIUbm3TC1q5dCMw7hfDnmBKRokwq5pfSk8ltFE5BBa+uy2X1mLEWCjvJNh34oi1VTk3t+y3amhRTBvVQI8csOOxc6r0smNij0hDCxtzAeoBG4FuhGB1qqtMFo6/snUtBGq28yoI5HZhtXL+uIf3U/t//rDffKn0jr+yk/l2p9Y6l2PpWa6D5E95LFBq3a5sNI073Owth3vVX6e37KMaCmYqjDPhz3KdlXpGeWeKFqR4+abKzE26XuOyL93xwrbTUvAObE+tygraJFOk6oKgddzhWDi+sZZgQlz0hrfLpx9j3/OJtt49MQWn8J3qP2V3R9R1O0Ne0SRJA4wUpy1VPFrMcynkU4SnIQ35j6uZJvGVMlwPFd99IxXbUoNiHCAIGPrPBNNC0VHTccS47jiVlTWwlmSOZFcB3gYoOXESVAYXiD80oXchtQ5h63sA82mjMXh1+h0TMJvuta7euGJjIotwBWpNWV7xiykxW2t/ab27ifWI8WOEsrw973DKR3R64Qrlus1ShZqIqYE3jG6bv7qdnHBQnqHmFTJGXINlWMgEKimxZSRcRrcX3sPDGvTtV1gbdmOfE+KxHUZcTK4HgZ/7/P8AsRD/AOGF96b9A7fNJqT9R7Ea4ZyIUkboJHkLvrLOADfSq9wA6IMRVqusIMRGCkpsuCEYxCnpe4sPMampPoVEpEvnFGjSMvscqqEd6s2BCQYfSFVFZYhYPzZAH5ZZkGsgKP8AlgqOyC3S24O961Ws5oN0Y8fUqzTotcRJ9dyWKxdTPq7UjbuLq1v0ppGVizkfRG3dYgasUad97rx6zPU0bB64K64Na26OoeJ3+uK509PVqizyxyyRzC8Tqsr3RewoJjNx2UBBZTdSu974u16BqAR4eKp0azaZM+PgnDhnK5YoGklQo9VU0iwxsCrHlSiQtZiWBCB27W9kPTYYmpMLGwVFVeHukK2sSKJLnEWVrLURMzoqFWWVWNiygqUt3bPbr44tUapawgDHZ49iqV6V57SSI28d3agRyKQpGGmpi/rM2sA6xItiDoLEaEVbArYg3vixr2yYBjwjnvM7VV93eQJInPpnluAGxdafhsNfU1O51Q2Ia5Cid3cdNtSSKvn0O2Gm0RkCM+4AdRCe2zA5wcu8k9YK0kyVgy6ZKYRpJqjs4BQGd5APUJsY9goZQCG64UVhBkGSMeOAG/fwKaaBkQRAMjhjO7dxG1TshyZIpKUqadzHG6SWftcwhTrXbtNpXTvYhT4C2GVqxeH54kEcscD381LQoBhZEGAQeeGI6upMnKcEDUzaidZ6WGk2tbpvbGLq6rSBeLpJvHKBBiIyxjitW8wyYiMuvau8CFRYtq8z1+78cT0mOY2HOnj+yjeQTIELlmf5l/snDqnyFDPmCpTKqqIUdPAJ1jEurnPzFDK/MIjBB7QjT85bsqdTHUDsalMgMAnNdRbKb3WpzyybsQIOIiSZG3YDjug4RuuW5cTdnjJKjrUblmLEFyCd1vGrEbXaVrWQYXV0sye1Ri2W4C6xpH+SABw9TgNpUibK6CJ9JEIYapUV5fIsqSb+pp5W3rMXk0307qadJpg96Y23W6q282YyMN6JHGZy3Y5qTG1G0xnE0Sudw7TjUA4ZrqCwCME1LpIuspQ9Bdn/AOGTenHmq8WunTNG4bu0BpxI3mMZwxBiJ5KPShTmNCyujEu2sRyq6IblVVQrHSojRANgSAL7ggQ1IvNI3qw28LLWa5sYCCWkE44ySN5ynDZgrpxfXOKDmeaxwC7nc9AOv37D/Vr4UAnJITCEcXQvVZZIIkLPIEKr3ntqe+3cL4hrsLmFozWhouuyja6dSoYaDif2VT/kPX/3Zviv88ZXulbd2hd7/MGjv+Z/pd5LPyHr/wC7N8V/ng90rbu0I/mDR3/M/wBLvJOPo/p3y5Kh6xTEH5YS9iXI17KFJJO4xpaPstUkthcl7T6VslbVvpvkCdh2xGYxTUuaVsu8NIsa9xnfST+ooJHvONM0qDMHPk8B4lcoK1d+LGQP7j4BY+b1kW89IHTvanfUR+owBPuwCjRf8j4PER2oNauzF7JH9pnsRfLMxjqIxJE4ZT4dx8COoPkcV6lN1N11wgqxSqsqtvMMhS8MUiXuMKSW0FTAuuWlk5nLvYyIyskiju1FWJF9rgYEJMruC6XMZHqKGqETubyxMp7LnrqS6ujHqQdu+29yxzA7FPbULcEt0OWUMVU9NX1MpEL6WRIdELmwNiVZ307i99IPfthn+Gw4nHirdOzWqvTL6bJblh5Z9ias49KccUscNFBzYwyoT6uq5CqsQNu8gamsPAEG+F1zZhOdouuyzmu8QBGBzMmMtnT1Ji4PZqomsqARMjPCIttMFmswUgkMTYXk77DZR2QtKqyqwVGGQcQqBBBgpsxIkXKanR7akVrdLgG3xwocRkkLQcwtDRR/2afsjxv4eJvhbzt6S43csWhjBJEab9eyP9f/AMGC87ei43csNDF05afsjuv5eZ+JwXnb0XG7lstJGDcIoPW+kXwl470XW7l2wicswIXOeIMpU9CLYRwkQlBgyk/+rCg/s2/bf/Nit7o1an8atn19g8ln9WFB/Zt+2/8Amwe6NR/GrZ9fYPJby+jWhZizI7MdyWkkJJ8yW3wpszSZJTWaXtTG3Wugch5LT+rCg/s2/bf/ADYT3Rqd/GrZ9fYPJd6TgaipmEygpyzr1NI2kWB3N2t0J3OFFmaDgoq2lLTVaWvdIPAeSLflPSX3nRR0DNdUPhZiApv7cWrpWfKB5xEDUFpGVQx7Lsy6QtttAvd2tvYC1+uHh0CAmkY4o5lue0rFYo5RqAsqsGUmw+iGA1beF8MIOaWUXwiVeMbC56YEJZ4dg+UyGulF7kinU9EjBtqt9ZiL38MXbQ7VN1Lf83E+QVGzN1zte7/LwHmUz4pK8swISxncXySZayPsozBKle4hjYSfaUnfxv7cXaJ1zNU7MYt8ulUa41DxWbkcHefQmfFJXkPzrOoaVA0zEajpRVUs7t9VEUFmPsGw3Nhhr3tY0ucYA2nAIAnJInFmdUUtPJLyI1qYWjBWpitIFc+sihgXOkOQFbcqRtiOlaKdZl+k4Ec8E4tIMFJi8IPUzz6JRGizBSZgeY7ciNyNC6dKkW79QGroRjDfpTVsa+q284gmG/LAcRmZy6sOK1aFpq0qLqFIwCZJ24gZbueak5fkdOug8m1SHoZWIYhFM9QOwiA6QEVLX3Jvv4l1W0Wh9Ym98EvaBA/pYcZzxOxVGfCy7JxgnHDE7l2zGCngjlln0hpGqpFl5umUNz7JHCNQYBk1atO1+vXEFmdaC+kym4gNbTEAG7BbLi7lhCHNbBJ49mSdPRvRhJqzl6EgBjWKKPUEtpLiWxJF3WRQWW19BvuMbGjQ8UBrHFzpMzsORHLcq9WL2AwT3i+o0p1XA8TFzrkbWXYhmUWLhQStkNjZR3ePjhrr39Pl5pRG1aycIR3LSTOoLSObuh7UiaSQTGLbfHvvhG6wnEDv8kpujL13qII8sgZtWYRKzadQeaE30qqgaSLWGm4FrAk2ttaw2hVdk09RTLwWsWYZSDf+kISbggmaMkEKQLee+onvYAnfDvda30HqReCb8uzSCcXgmjlHjG6t+6TiN7HMMOEc0Sqg9MnMbM4kj1ljTpZU1Ek8yboF3JsPuxqWG7qiTv8AJVq03gAkB55ASCzggkEEsCCOoI7iPDF4AKCSvBUSE2DuSdgAxwXQiSvZZZVYqxkVgbFWLAg+BB3BwgDTiEslex1EhIAZySbAAsSSegHicIWhKCnT0Uu4zRUcuCEkBVr3BA6EHoRilbANVIU9P5lY81SKipkL7xQPoRe4uPWc+JBOkeFie/GaBAUxUiWoFiLAjwwQhDYUiivyoo479dCBb+2ww7FIuLwGfsAXJIA8j1vfuta98BMBGafIxYAHfbEKeoWf3+S1Gn1uVJb26DbEtCNa2d471DaJ1To3HuSDm9LqSgPJmliFKARCpJ1aBp3HQ6rH+eNSk6DUF4A3tvNZFZktpG6SLuzlh2rhW0mYqsBnV5VAUKFGsxm+xZe+TwLXA9uHsfZiXBhg9U9O7kmvZa2hpqCRsjGOY380SyqWphrw9RBM2qFYwUBfTdlsXbZSRYliPhiGoKT6F2m4YGccOodympGsy0B1RpxbGGPWcuaj5RMVyqoglhmRljdtToVU3OwBO9722th1VoNqa9rgZIyOKbQcRZHU3NIgHMYIpqn/AEsQfArUvQ3j1XNXUmPVzVy4iPT6wd5JANHgxKjcdbDwGOW0vdIotfkajZnKMSZ4LXo5kjcUCz+tjAkZQkk6NT0RlIuQXJ5tj46XsfPr0xm2KiXVGzIa976gGUgRdkcx1Kd5gHeAAtMzziKCq7WqR1qpZpEhHMdVNLy1ZgOg3HXp7sPs9nrV7PDRE04x335KVzgx2O/wXJKqX5PEVgUTvJRxwlpVcTiN9Sm6Dbs7sR3lu4YnZSD7VcvE/OSIIDS4Qc9hPyppwp3o3Rxxn90Xm4RzCXQHp8vC9sjWrOYg5u6DcatZ3Ldk9o+WLdPRQbB1jtkwYmMurYOUqI15/pHrNG+E6GWh501ZyYYjHHGoSTsRRwhgty9izMXI9wG+L9ksppgtaS4uJJ3knko6j72OULpxJx3y6eCWjRJvlDqkbPrVbuzKDbR2rFTdbhhcbb40qNll7m1MIEnoUJfhgkvNp86qKiop/lkaGGIS2gJRXVhcBGC6yxO1mI3GLjBZWMa+7MmMcevYozfJhLlXwFVPUzRTVEbvDGsjOzSyXDkgW7BawIOpiLDbFhtsptYHNbAJjYEzVunNCYeFJTAk4aMK4hIF2v8APSvGt+zbZoyTv0ItfExtDQ4t59gnxTdWVOquAamOojgd4g0jSgMCxUCKNZGb1bkFXFgATcEbYjbbGOYXgHCO3BLqzMIfR5HVLX/J6Yk1KN2Xj1C3Q6ySAVUAi9wPDEjqtM0r7/lO9AaQ6ArT4qrlgz2Bpmj/ANxKl3OkBrz7g3ABJGn9Y99sZdFpfZiG/V5KR5ioJ3ITSUuWNHC80lIZSwYhXKgloXOmUGVmsJNIJYJvbuO8jnVwSGgx99mG7mmAUyATC8y9cvWEtKKMVAdi3KmAVWGgxmIs92XxC6gW1DuthX64uhsxxHXOCUBkYxKmZtLl8k0jlqBp257RkveJrtHoMxDW1ka+pHf5YYwVg0D4ownfxhK64TslcY3ypGLRmmCK7m5Lc0SCVDFy7/8AKtquelvfhD7wRjPhEYzxQNVsU/hyenfOYnpmjZWWpLkW5hcuSSx70Ito7rXwyoHigQ/hyy796VpaX4KbSTGN54z6wnlPxkZr/A4rRgE/auzSscEIWhBOBCJ8KSBJyrbal7PtvuPbhr8krc05YiT14y3Fj0OBCWuG5/k7mhlNipJp2P8AzIyb2B+svQjw9mLlobrBrm9PA+RVGzO1TtQ7/LxHmEzYpq8swISxn0oq5loo91DB6lh0VQbhL/WYjp3WxdoDUtNZ2eTfPoVGudc8UG5Zu5buZTNbFJXoVYekCreKor5Im0yLRU6o3gzS1AB9uMvSNMValFjsr2PUp6GAcRuXY+jctO0J0LQB0lCi5kkYRBSGJ6doMxO5JPUd980W6wVNoEDkf2Ud83SN6dcl4ep6VNEMSqDfUepYnqWJ3JPicSpiiZbwVQwT8+KmjSXezADa/W3h7sCEwYEKkfTpDVtUISrmkVAVKglA++otbo1rAFu7p342dGmmGn6u3oUFYO6EjU/F06RQxK0QWGRJFsi3LISU1H6Wm/t6XJxdNmYXFxnHDrzUV9wELrBxvVI/MEqh9EaatK+rG5dR8Tv4jbCGyUyIjeevBLrHKRlnF9cZjLEFll0LHcQh2ULq0kWFw3aO/ffcHDX2aiG3XYCZzhKHvlF8oybOZqeOBKYpEhQhpUWNrRuzoGL2YorMxAA7z1GIqlSyteXF0nhjngeE9KcA8hWDknBFYZIZq6sVjC0zLHEgI+fJMilmG6m5FtOw6EWGKFS1Uw0tptzjE8MlIGHMlPFLQRxs7JGqtIQXYDdiBYXPU2Gw8MUi4kAE5KRUh6dGtmUf/pU/92bGxo/8I8/AKpacwq+5nni/CqrOZ54IQveYPHCQlXmseOEhKCnf0NvfNU/8uT8BilbvwulT0PmVoZ9l+iq190gB942P8MZbDIhWXCDKkx5fcYekWy5dgQouY0YCMx7hfbY37rHuN8CREqjPRSUUMtTrckKpKgElipNzcjwxUqvDMVfsVjqWp+rYRMTihX9ZtJ9Sf9hf8+IfeWLT/l+1b29Z8lBzbjjL6hNEsU5sbqQqhlPip13BxLSt2rMtUVX2Zr1Ww4t6zh2IWnHjxC0U7yr3CohGoDzZH7XtIxMbbZX4uYR+mO4qv/LWkmYMqNP6p7wFj8dNLtNPJGveKeIBj+u73X3DALdZWYsYSf7vII/lnSLxD6jR+me8hFsr47y+nj5cUMyr1PZW5PiTruT54gqW7WOvOlWKXszXpNusLes+Smf1m0n1J/2F/wA+I/eWKT+X7Tvb1nyUjPsry9q1ZqlhzlQHQWYrZC5V3Udns3ezMPG2LYoud8QHrgsE1A3AlNSSqQCCLHp54bBSyttQ8cIlXmseIwIW2BCzAhQ5cqgY3aCJj4lFP8MOD3DIpICyPKoF3WCIexFH8MBe47UQFLVQNgLDDUq9wIWYELMCFBzClgPzk0cRsANTopNr7DcX6nYeJ88ODiMikMbUnZlxBSKjvDQLMies6wqVG9uttO3eCwK94GE1rt5ULqgAkCVxnztIWtPliL2WckJEQFVgrElGkOzMBa198GtfvKTWRm1MOSy0FSPm4YdQvdTEgII6i1uo7x1FxcC+F1jt6kY5rskV/oWm/u8P+Gv8sLrHb0+AulPlkKNqSGNG8VRQfiBhC5xzKIC8zShE0ZU7Hqp8DhAYMoIlA4Wq07HJDH62wU+/V/DEhfKbdXRoaxd9MbeQO4+Nr/HCX0t1ZS0M07gzLojU307At5WBNh4m/ltvhHPlAahvpa/3JP8Azl/dfFS0/J0rf9n/AM0f0nvCqInFFdkvcCRZgQtdY8RgSwVtfAhe4EitzOTGKqpjFUkXyiMJKssZP/LKqyOGAGzC4a/TbrjpaTXmm112YOEHjtC8hq2ik2q6mXwSMZ5b1qeBUYq0cqcvWWCBDpAKQgldLiz6odWofWPtKe+EYEY9u3eMsY6FNqGnFpw/bLqUmDgdA6szq6rKWVSg7MYWURxjf6DSlg1u4bd+Gm1mIAzG/bhJ6YThZxt3/t1JbzTJaOmjKVFVCSF06Eh1EkQtGrsgYnm3YMWNrlR0tfFqnVrVHXmNPXxmJ3bIVZ4pMEOcPQjLenhwgVndBIEgRhqAubCQ997E2xmvcWjDeVo0qeseG74HWlWm42gkXVHlkzr0usSsL+0DFb3l3Fbr9Aas3X1WA8TCIZnxHT08kSz0ZjSUArLoQqLgEgi1wVvuOvtw413A4yq1DRBrscaTgS3Zt6OexQctztZ56ifRDHl9OCCxiUtIw8Dbvvew3tpHU7IKzySZwCsVtF06NJlKJrP2bAPXjuXR+MqUQJIaM6pSRDFoQs4Btq26LfsjvJvYYPeDE4po0E81XMDhDfmOwcOcYnYNpUjJOJqeWcU89EaaZt0WSMWbr4qCCbG1xY2te+2FbXcTBkKO06GNKka1JzXtGZGzvXXI+JKOoqnphAqSKWA1KlmKkggW77C/sv4YG1y4ximWnQ9ShQFfAgxlsnKVJyLMoKuF5Y4BHy5RHuq3uChuCPtYfSql6r26wmyOa1xBkA4euCXuJMyarnKpZ4IHXXCD25l2L6QGBNozrNr3VlWw1PdhMrLe68eA7UqZtxFBTBqeCM6JWcrFGglaRGUhmQH8zBIFWQDUzdlSBp3KgIZTkYYDv+y65zxdLA6irQhZFjkVnVJYQWbmJraARsra49x276T2SN8LCe6m7YZ5/ZT4lZuZUQtTxmMRuTqVZJXYdoO5cIyO7a0mvtsFB7Qw2FCZGOUevRTZX8ZMMr+WRBWcFAQwNtyO4EWNj0vsbje2GVqhYy8FsaJs7LZXbTcYBnLlKU6T0o1srrHHTws7GyqA9yT+vioLXUJgBdNU9nbJTYXvqEAZ5eSbM544FFGFqdEtURcxQ3CrfoGZibe3qfC2LD7RqxDs+Cx7Nog2x5dRltP6nZnkBHrak2f0tVRbsQwKvgQzH46h+GKxtr9gC22ezNnA+J7iegeBR7h/0qxyMEqY+UTsJFN0v5jqB8fdiWnbATDhCz7Z7OVKbS6g69wOfRv7FK4h4trKVwrJA6MLxyKHsw/b67jbzGOqsWj7LamXmuM7Rhh2ZLgrZbbRZn3XNHb5pT4n4vmq4RE6RgBww0Br3AItuT44qaa0bTs1nD2kn4ox5Hgt/wBkNIPtFuc1wAFwntap1JlYpjywVEkYQ1EpFyGf1KeP6tx68g3AubgC2OeDbuHX5DxXVVLQa4vn5TNxvAZvdv8A7W78OKjScLK0simRzIrguETYcwkpGL2+dN1v0VdRvspODVyT69FSt0iWsaQ0QRhJx+HMnP4RjvJjeQtYsghXmSASyrG5SNCVAmYIGvcWtEvaZmNuzp7ycJcGfo/ZK621XXWSGkiScTdExl9RwAGOM8F0iqKqSSJIRoQsVOqNRHYDtAp3xqEe+1r3A3FyvxEgBMdTs9NjnVDJicCS7hj9RkcYgnAwOfED6IvmqRI4me4kPidWkhb+sVuRfUFGy9NWEfgMBgn2MX6nx1SXAZdUyd055E5nOEqWxEtdO3pGJFa+25VbX2v2RjtdHkakLwbSrD7yScsO5LmV/KIn1x1DxnraNrA+0HY+8HFmpTY/BwlQU7a6kIpeuhGMw4gqpRpkmcjpYWUH2hQAcR07LRZi1vio61vtFXBzj3dyEGENta5PdixMKs1zpwVxVm0E99rUo/dlxylX5T0r0KxfjM5t71T/AA5WxJDZ8xqac6j83EH092+zAXOKAe2Pmhd9bKVR1SW0GvEZuie0J14srvla0+W055jyLG8sjC5RQoIY+DEdo73sQPpYlc69DAsPR9L3Y1LbVwAJAA2nKBw2Dr2JOeURzjL5qm9FHP2nUfcfAXuD1ANyL2xGfpJwlbQaX0vfKdOKpbgD6/cQE3cWxikzGjrdF6RI1juguEFnA6bWs4I8bHD3/C8O2LH0e42mx1bLP+ITOO3LyxXHNsxTM8xoxSBmWBg8kmkgAalbvF9tG1+pOAuFRwup9noO0fY6xtGBeIAmdhHj1BA0yd3WrrICRPTVbtt3pe528uvmNQ32wwCQSNhV42pjXUrNV+R9MDp+/fCPej+c/wBE1bjZuc7beOiM/jiezEGY9YLE9phdrtA2MHeUpUudRzSilemQl5uXzD61jU6tr+oQrMt169i+y2w5ceKgLrhG3xXslany8CBGgrFpy0097FmJA0lN0Au17jVssYVhY4etNEeNKu0LiRzLTlBI8I5iczSb3JLu41karqV07ag1iCIUd8xpoI4aiOnJpm0iOI2ABVUdSt17QDq5LMoJM83ju0qtaHBkOIW8NaZslq5CoX59BpXYfRYkDoLs7Nt44r2n8IrZ9l33rYDz7lM9FKU0HMq6maKLflRGV1TewL21EXNio27ifHDLBQc+XAStz2ltZF2gDxPh49i75vwdl8hNQM2jVJHbtySRMGbqwD61BIv064kdo5znGJnkq1n9pH0qYYaYwwEGPNeUnCOTqA0maROCSARPCqki1x1O4uOh7x44VujDtB6klT2mrn5GgdZ8kZbhPJVhExlj5RNhKansE+AbVpJ8sO9xbN26Z6VV/j9tzvDqCk1uW0hy/kQ1KShtTUoMqMSyC5SMj1h1uNyNR8raWjXOstYZxkeR9SsTS7zbmOc4C9GzaR47FWSsykOovoIfpcCxG58Bew9+Nj2kwsrT/cO4qv7FAG3vaTnTcOsty4olmudpI0zIahFnOqSLUoUn7W5K9fojbY44pzwZ4r0qz2R1MMDg0lmAdBnqwE9KIUvFBcFQKkTMR21nXoFIuQUAvYnuF/G4GHCpO+earVNHBpBN26Nhadp4GfLdC0FbIKWOIxS6o+YGOpQkiyOJLve7dwuvQ23NtsJJugJdUw13VLwh0RnILRdwyG3A7Ngldm4uiZ5tUUpiflhV1LqCArrTyUqoXSOt2ue1cLrRJ3Jo0XUa1kOF4TJgxJmDzBMyeEDCEK4jzxajSERlUEs2ogku3U7dBbSo8FVQLAbtqPvZK3YrG6hJcZOQjKB4zJPEk4yguIleTn6QOJJ4K+WNXDRWQmKRQ6HsDuYbe62NHWPY+WmFy1jsFlr2IGs2Tjjtz9ZoFBn9JL+dp5IG+vTtqT3xv0HkrY0KWk6rPmx5rn7T7LUaxOp9eHcpj5lRRD1pqpu4BeSnsJa7fAYdV0uT8jYTLJ7DvJmu6Bu/bzCG1nGNQFIp1jpVt/yl7ZHnI12PtFsUKlqqVPmK6Ozeztls3yNn16zJV3UUoBu7DeKK5Y9fznjiSJaPW5c07B5UrnRfWT4jDbp3Jb/FRczAkidIp0idhbmCxKg9bC43t0N9sIWOIwUtCqxlQOeLwGyc+9BqHhOjSiNIzK4Y6me4DF+5h4EdB5bG9zdoow2IV2rpes+0+8NMEYAbI3dO1ReDqOppC1PLJFLTb8ttY1KPDSfonwvselxhGU3tMRgpdI2qyWkCtTlr9o2Hp38dqbIpYlFlaNR4AgfhiS6dyyHPvYkythUx/XT4jBdO5Je4qNmIjkieMMpDWBAI6EgH8cOaCCkcbwhUjmlNUpVNSxxx6hMalZCqqy2uWvI1rRqVPXw8CMRQsx98PugbZU+eJeYxip1UkBqluZrMYC/NxhRdRH2tSyi4K7bW2cCtFj7w4pi48aoLRFoY5NMcbSRklVIJOsF97C+ob3AG/jdU8mEkZ3W/JpKbkRLyogWj5g1q5NhftblFVUCE2JADDZrluazrRWN8EDBMD5c0WRTMyhTLKjlQLAHX3DusCFt3FTivafwiui9mGxa2nfPcUOy3K5Kqly9IIkcpVTcwyxGSJbxqQZAPo2sBfvti1ouo1tJ0nqwKt+0bT75jtAW3FXA89MsTaOYZKkyOtJRiSOJRGFFoWupv+lYdPDGnSrtcTy2mJ6VgELyLI5aiXL0ipCCj1PNepy1YYTqRCpeKPs2sNIYkXYDwwGoGhxLt0Q6T1ohSc34BlpOVMGkL8+WQtSU6yRQa1QACnO7Ds+sOg7tgcNbaA+RwGZxMcUQteF8rqlqqOWWnYRiqqH5vyfkll5VuZJGOzGCdhe1/PbBUc0ghpxgbZ27EZYle8H53HSTmSVWZGQoQoBIuVN7Ei42xr+0DwyzAn6h3FZPs1Y32q1uYwwQ0nHmEerqHJ6ntx1ApmPd6i/sOAB+rbHFltF2IML0OlW0rZ/hey+Os9Y8ZS/V8OQp6mZUj/rEH4LrxEaY2OC0qdvqu+azvHRPfCEy06r/9yjW+oJT97Iowwgb1ba9x/wDTI53fAlcF5Y6629mlPv7f4YTBSHWHKB1nyROizSlT1qASebVD3+AUL92HhzR/T2qrVs9pflWjkwec9qK/0/l3/dg/xTh+sp/SqnuVu/6jsTTxn6PPlkzTxz6JGABVlupsLDpYj78XHMnFc9Y9J6lgpubLQq+zTgytpr6qfmJ9aLtj4Aax7xiI0yF0FDStlqYTd54fZQsryGep/MQSN3XtZb9/aawB8r4aGkq1Ut1CkJe8ePUJThlPookbepmVB3rGNR/aNgD7jh4pHasqv7QMGFJs8Th2fcI96Rsud4BHFG8hUw7KpY2AmF7AezGpY3BrpJjPwXG2oF4OHrFVx+TdV/dJ/wDCb+WNLX0/qHWqOqd9PYs/Juq/uk/+E38sGvp/UOtGqd9PYs/Juq/uk/8AhN/LBr6f1DrRqnfT2LPybqv7pP8A4Tfywa+n9Q60ap309iz8m6r+6T/4Tfywa+n9Q60ap309iz8m6r+6T/4Tfywa+n9Q60ap309iZeAMnniqi0kEka8sjU0bKL8yPa5HXY4rWqq11OAZx8CprOxzXyRs8k78WcNc/wCciIWYBhuqkMGXSwIbssCuxB2IC7jSpGORKt1GTiM0jsqxFI6inm+aQFRGlwrJEyWj5emUc121sXKi6jc7HCKvgIDhl62YqPDXx/7KzwTy3aQyhxNJyxeRUI5srKrActh4WPbwJA7IkFF8vyeSfkrVEJAHtDzFBkbvCliWuFPQAkW0amk02woCkbTLs8kb9KUQXK3VRYBowB+sMQ2r8IrotAYW1vI9ySfRPxAIZnp3YKs3qM3RZBsLi42bp16gDvxVsdUNddO1b3tDYTVpCswYtz5fbzXfPvS3WUM7U9VQRiRfpLIwVx3Mt1N1Pt26HcHHR07Eyo281y4YuhL1d6c61vzUFPGPMO5+OoD7sTt0czaSkvoXF6X81Li0iNc2CclbEnuFhq+/DzYaIH3ReKtfNuIqlMsUVapHVzqQY0v2UPUkEkhtO3XYnyOGaOsgq2m835W4zx2etypaRtOqo3drsPNVpN0xb9pfyjf1DuKs+w//ABF3/wAZ72rjjhl6sswIWYELMCFOynLDOzKGC6Rfe577dB/r2kgYc1sqC0WgUQCRMqPyD9ZP8Rf54SFJfG49RX0ZjVXmizAhZgQswISpxT+fH2B+82LVH5VBUzQjEqYswIWYELMCFmBCzAhdKX85H9tP3hhHZFKM0+4oqygnF/8Aux9owhTKmSWeFf8AeVwBRU80zcQ/nab/AM0fvLhVYQr0sf8ADJPtJ+8MV7V+EVs6A/PN5HuVE4yV6ArE/wC0L/ulH9s/uY67RvznkvJauaorGyok5eh//jFN7W/cbFS2/glK3NWR6S/9/b7CfgcaGhfyo5lc7pb8x0JSl6Yqe0v5Rv6h3Fb3sP8A8Qd+g97Vzxw69WWYELMIlWYEL1e/7LfunCpp8R3rXAlX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2" descr="data:image/jpeg;base64,/9j/4AAQSkZJRgABAQAAAQABAAD/2wCEAAkGBxQTEhQUExQWFhUXGSEbGRgYGR0gIBseIB0eIB0gIRoeISggHxwlHh0YIjEhJSkrLi4uHSAzODMsNygtLi0BCgoKDg0OGxAQGy0mICQ3LDIsLDQsLCwsLyw0LCwsNCwsLywsLDQsLCwsNCw0LCwvLCwsLCwsLCwsLCwsLCwsLP/AABEIAJgBTAMBEQACEQEDEQH/xAAcAAACAwEBAQEAAAAAAAAAAAAFBgAEBwMCAQj/xABIEAACAgAEBAMGAQgIBQQBBQABAgMRAAQSIQUGMUETIlEHFDJhcYGRI0JScqGxstEVNFRic4KSkyQzQ1PBY6Lw8eEWNVWUwv/EABsBAAIDAQEBAAAAAAAAAAAAAAADAQIEBQYH/8QAOhEAAQQABAMGBAYCAQMFAAAAAQACAxEEEiExBUFRE2FxgZGhFCKx8DIzUsHR4SNCFQZikiQ0U7Lx/9oADAMBAAIRAxEAPwBNyyDQuw+EdvljKV9Iw8bexZoNh9F00D0H4YE7s2dB6KaB6D8MCOzb0HopoHoPwwI7NvQeimgeg/DAjs29B6KaB6D8MCOzZ0HopoHoPwwI7NnQeinhj0H4YEZG9Ap4Y9B+GBGRvQKeGPQfhgRkb0CJcI41Nlj+Seh3UgMp/wArAj7ijiQ4hZsRgMPiPzGDx2PqE98C9o8Jpc3l0X/1I1BH3Q7j7E/TDBJ1XAxX/TrhrA6+47+u30WhZB8tMgeLwnQ91Cn/AOj8jhgIOy87LC+J2SQEFWfco/8Atp/pGJS1Pco/+2n+kfywIQni/F8jljpmaJWq9AXU1euhQWr51i7Y3O2CqXAboDmOfsgDSxF/tEv4h3DD8MX7B6oZWriOfsr/AGcfin/ixg7ByO1C+j2g5P8AOy9fQwf/AOnU4nsHHZHahEcpzjw1+rJH83jpf9YBT/3YqYH9FbtGrtzRxaPLLl5FjjeN3HiMFBqKqLgj0LRm99vrYmGLtCRz5ePRLml7OivL8Xj9+93ESGMRMxYJZZ10tpWutIw6A2WA7YOy/wAee9bUdt/kyDal1fmDJqWEkfh6JFjfVGtIzC1LEWApH510O9YgQPO3ipOIYN1J+YcmiyM8ZXw40kIaKiVc0pA69dqNEd8DYHuquaDiGC75L3nOO5ONipQMQCaVFOwRZGO9bBGQ/PUALOIETipM7Al6XjhbN6I/DMLZjLotRpvHJC0jbkX5jW/YdKw/sGhlnej6g0kfEOMlDax7i00cVz0EDKjRpbdLCgd+9fI45M+LEJqiTvounFA6QWFUXj2WP/Tj6X+bVG+9D9E36ffGU8UAF9m72/lN+Der3CJEm1N4cdAiqUH9tb/XGnBYo4hpcW5aNVzSZouzICJe5R/9tP8ASP5Y2JSnucf/AG0/0jAhAON8by0IpESaTclI11kAdyI1ZhvsNv3HFSVZrb3KC8qc4e+h2j4a5AagR4IAFmixdwem3lDeZX37CyqmWZ/DjeWaHLxRopZmJ1aVAskgIOnyJwIRNcnHXwJ/pGBCzPn/AJsnyWZeNIsv4YjEi6owSRRvow/OVutYzSyva8NFarvcN4dh8RhnyyF1tvatdL00V/m3jc8ORyk0cEaPMq+KfDDeEzIGodhvYtgRsB3GLzvcxltWThGFhxOIEUpOu1czv5aJk5MYT5DKyyqjSPErM2hRZI3NAVv8sNGy5zxTiAqeb42jTeBlooXcWC8lBAVNMBQtqOxrvfWjTA3SytDcMQzO/Qe6q5vOzxCVmXJkQ0XBikUGwCAkjeVybA2vfbrtgpqgNhdpqPQ+yL8v8TgzKiolSTSGKFQaB6ENVFT2O10dtjiHNpLmhdEaKSfafl0GaSlUfkR0A/TfFUpZnlvgX9UfuxlK+l4f8lngPouuBOUwIUwIUwIUwIUwIUwIUwIUwIUwIXSCBnYKis7Hoqgkn7DfAqPe1gzOIA70dXI5/hypmQGhDtpG432JAZNxXWg3pi1Fuqwdtg8cTBo6vvQ/wtF5Q9oUWZ0xT1FMdgfzHPyJ6H+6fsThjZL0K85xDgskFvi+ZvuPHr4p3wxcNZPzr4H9LOcwFKDLLQavi1iqsHetXY7XjZHm7H5eqzvrPr0VeTP5ZhpRgF0UAqsACJlk6EBRarVj79BiAx/MfdKbai/iroYeFIVlMgDaR8MrEyCtXXUIh9j64plN7q1qZzi0Su4mVkZnV31ANRXw1qx1GhXuh2AwCNxGiLCWeYJ8tJDOY/BU0jIKAYMRHrVVoEG78y2CFYMPgYOia8OF2lvLa0Wk8J4Qs2Wyhckp7n4RT1EixWb9QEofU4zF5a411VzGHDXol+bJ5c5DL5mOSeOOFZIgQF8R/Fbwix3AB10+x/DGgOf2haQDdHu01WbKzsw5pIAsfsrqcv5a5oHzSnxdIkjUKu8UdACjtptZCvXYXsSCvtn6OA2/cq/Yx6tLt9/ILtJwzLOcvJNm1kKZdgzEqPGi6B23Oyk3fSzeDO8WA3n6FSY4zRJ2HqFxi4Ploo8swzaBodah5QpD3WoMjEHy0oG40gC8BleS4VuoETGhpvZEm5RUz+P4pvxYpaCirijKVsehu/linbnLlrkR72mdgM2a+hRHiXBxNIGY7AAAAb2CT1O3p27Y5s+DbM8OJIW+OcxigkvjGVWKaRBEaTRpL2oYVVhx5TpLAdDWodO+Z+Fy3Tj7KruIShW4+PmC1hRQCfzzZJLqu9frFrAP37PhZ2TaHvr3LPLiXPNlNfL/ABkZqLxApUaiu/Q13B7jtfqCO2NjXWNVIdYRMi8WVllmQ47n5TOwhZwSyUIdqVpVVbbbQBoY/rMaN0YpTZqlRn4rn1fTLOIVeIyFRShLExlYvCjNGpdR5i3UNWJBtBFbodnchHLG6z5uaZhoEoEbtoDQpEC7Zhowq6md1kbbVZO4OBQmtfaNI8kMSZdVZ3Gr8oXKIM0sDWiqBZXWbDGip7USISh7V3MvEpFG4jhAb5L5R/FMv44xz6knpX1XqOEHLHHH/wDIZP8A6gJr43m/F5ey0h6mODV+sNIb9oOGYn8o+X1XP4EK4gwHv+hTT7Ov/wBsyX+An7sPGy5Un4z4lKPFsgsBjjzULmON2PjIPjjNlbbsQTurEG7K+uHNdoulHMHstp1oCiiI5sgZn93TMZl3UKI7Zox16gk1d7mj+AxXKsxgcPxEDv0RTkDgEuWjZpz+UkoaAb0KpYgE9NRLsTRIHz3Jh7rVMTMJCA3Ye6Wvaj/W4/8ABH8b4qsyy7LfAv6o/djKd19Lw/5LPAfRdcCcpgQpgQpgQpgQpgQpgQpgQpgQpgQvcUzLelitijRIsem3b5YFVzGu0cAVpXLY9+4NNluskN6PXbzx/jun0GGt1ZS8tjP/AEfEmzcnb/Q/ysxwperWici+0BoysGbbVH0SU9U+THuvz6jvY6Xa+tCvOcU4KHgy4ca829fDv7ufju4cy8j5fOuJmZ1fSBqQgggXVqwIrc7ij88bY53MFDZeOfECdd0uSeyxgTonQjt5HVv9Rd1/9uG/FHol9ivJ9neZF/luuxJmO4/2fkMR8SOinsj1Xh/ZzJt4mYUdl1OWHcgVpQnuaDDEHFgIEDirmU9l2XsCadmYblYxosfMO0jAfMEfXAcY7YKRANyn/KZdY40jQUqKFUXewFDc7nYYzE2UyklpyKRkFi0xe8hgfEtqoShjvV/Bt06/jjWcT/lzcv6WMYX/AB5ef9ruOU5SVjLp4S5mTMBwTrOsNSlarqxs6twBtvtBnG/cAp+HdtyslU4uWpUWMZj3YomWbL6TK4D2ykEtoBWwD0uiAd+1nTg3lvU2oEDgAHVoKXiHgLM0ZM8WZpJImibMsDodrUeKg1PQFHUosfQYDNodK2O3RAhNize+lp+y0QRFUCgoAAsmgBXU7n6nGMnVbAKCWubctmDIrIwEBTQws2HY6EOn4WGp0O/TR8zhTwlSh13ySRneMaogskpIVKpmqiSjEEKOg6b9ClbbWnUjyWbM4il6gDSbQ5aZiQdxG1ADa9RAB8vm0k9dhXeWx0NirtYei+SxTIq6srmAOgHhMdRbWBsD1AZKFjcH0XE5DzCgseOSO8i8VY5lYRKzjwW1Id9LIYwGqzovU40EAgg9tIVrBSvCTdXenunHOZByxMTaNe0n06al9JANr+l/CMSWnktzXDmNtvvoh3FuTMvmJNchlC+D4BiR9KMnnoGhq21tsGA6bWBiwFKhN6lW35by7vK8sazeIUNSKrBRGpVAAR0GqQ72bdu22JUIpHEq7KAPoK+f7ycCF+fuZHGYzudm8YIEJZFKEmWnWKgbGigUNkHr8jjBI1rs55hexwU0+GGFiaBldqduZJ8tESh5hhPBVyZeswknwaTuvis4INUfIVvfYkDvi8rw6H0WXh+Eki4pZGlv1sbUf5CevZ7xGPMcOjy0UtTQxIkgpgVPT5WNiLU41RvBAIXBxMD4ZDnHM9Oqs5fgjlnC5wkq3mGqS1NdK8TYbg/Xfvs7OOiV2rfukM4tEmXP5bieg7nTbk7mx5Q5Ow2HauobsdoOih2JjbvSEZTm7JJOpbNzSqCDpCS1YBA+J7qyG6HdR9qmQbJBxsdUPorHtR/rUf8Agj+N8VTFl+W+Bf1R+7GUr6Xh/wAlngPouuBOUwIUwIUwIUwIUwIUwIUwIXwnAhQHEIRrg/Bg8E+alDeDDQIUgF3YgBQxB0gWCTR2IoYuG6WsGJxZbKzDx1nd12A69/cE0+zPjMC5oxrG0JlXSBrLKxG4vULDAaqN0bIobYtGRa5PGsJOYA9zs2Xuoj03GyV+cuF+7ZyaMCl1ak/VbcfhZH2xRworrcMxHb4Vjuex8QguIW9aJ7M+cTGy5SdvIdonP5p/QP8AdPb0O3Q7MY6tCvN8a4WHg4iIa/7Dr3+PXrv46zhy8kkTj5EnFFgmdvd/di5TUQt23mNEeg6458+suUnRdrDDJgTKwfNmAurKT8zBI2RWNiQIg2YVW6gM6pH16bCdqxlzkiuS7MckYxhcB+Kmmtrqz70jGc4kTnMlnAf+lArn5SNOrX8gV/GsNMhztd3LFHBUM2GPVxHiKP0RblXPyS8RmLSOY3jMiJqOkL4mlKXpuoB++GYeQvmJ8VlxsMbMEygLBonntab+KcTWEb7seijv8/kPn+/G58jWC3FcVrS40Eknm8TyBC8iIxpSi6Vv9aw3fe9vkMYpp5iP8enuV0P+OcxpLtSNxey5Nn8mFeRWVtPxaR5iT0qgLs99x88cxxxr3AFxHn/Cu3CEEDLV9yHZniSS+Gnu9eKdIMoVqsbNoNg9b3rG2COeI5nSEqzsLGQdjVcu9EuUuJSLGkiF/DsCSNzqFHqyGhoK9dK0tCtNkNjZFi88hif4g/ysOLwogd8p8v4T5xXh8c8TRSglWq6JB2NiiNxuMaDVarKWh2hQ3I8CymXCiOFLVtQZhqbV662tr7Xew2xlfimM0V2Q6aIoubBxVuOjcrmIhd1YHGtrw7ZLIpeY8uqksFUFupAFn6nvi6hepHrsT9MCEM4vxxcuhZlN0SFJG9V3F+v86wt78quxheaCnCONrOmpFN0CV22u+5I3FG/2XiWvzIewtNFFFN/LF1RAn5LyBaVjlIS0t+IdA89sGN/5gG+oGBC4D2f8Moj3HL7/ANwfvwIRDg3LmUyhY5aCOEuAGKCiQOn78CFnXhh+LcQT3eKVtDOpcFjaxoEULemi7C7BxXmsQIMzm0vnEOX+HbySuh8YiHWjrUci+JcoRDpCELENPRQd97waKXtiGruei88xRxSwSLk45PDZkKRRQMqqwcmRnYJTWK00xoUKFYCqSkFtMHsrntR/rUf+CP43xZbll+W+Bf1R+7GUr6Zh/wAlngPouuBOUwIUwIUwIUwIXzAhdHhYAMVYKehIIB+h6HAqh7SaBF+KM8qcIgzM0cUszIzsQFVLOwvdzsL6DYm/TFmgErBxDFTYeMvjYCBzJ7+m/wBER5lyn9GTmOGvEYl1kYBisd0iiwQDYezV7D53Lhl2WbBSf8jHml2GhGwLuZNeVBGecMomb4bDxBEUSqAJdIq99LWB6P0+V4s4W21i4dK/C412EcflN19R6j3Vz2expmuF5jK2A9sD/mFo30sf+3AzVtJPFy/D45k/LT23H31WdcKWRMzEFBEqyqAO+oMNvxwobr0uILH4dxP4SD6UtC9qHDFzAy+aieKipBZnVQV+JCLNnqwoWdxhsg5rzfA8SYC+F7T4AE67H77ll+FL1imBC2v2acz+9Q+FIbmiABJ6unQN9ex+x74cx1il4jjOA+Hl7Rg+V3sen8f0pm8kX40rFNUa5YaiRag6mob7X3xkkaHYgAi1Rkobw4tB1zfsicfBTI+cMoFTVGnSxGEr7HUXP3GLiHM5xcO4LL8TkbGGH8Op8b/ikrZfkrMjK5mGQoxMaLEVPUpI8gsECr11+OEDDyAOsLqv4rCcQyZgI1JPmAEW4Lw4w8TKhSEGTRVNbHSwB39f54vCzJMB3LJiJxLggb1zk+oXzjU35fM6uoUab/R0CiP7pbWP1g2M/E4pHSxuH4f3WPCuGreazyJW8NNZOnwn8IDpqJKsD8z/ACw0b6ea70jmh5I0+YZvvoicfAJpNNhQPCUg6aANkhWBIJJBNn1OMz8bCy9fT6rMMQwCgOZ91bTlmQ6pJJEjctrGkdL+I119DtdeuJbi87gGNJ9vZKdig3QDQCtU1ctcF0xxoL8JDqLEUZGuxQ7J9yK2trJXfDBTu0cNVzMROZXE9Ux52asIx+J7JqiJloW5J3Nm+w/8+mPMyl7hndZvkP3WsVsF4JrsR+3CS4sOoLfcK26u5PMG6OOzw/GOvK5IljFWFy5q40crl2lVdRHQduhO/wAtv3ntj0RfTbScPD2srY7q1n8+ezWbVCc1ImuMOVQABQfeP1T/ANCr1H4jYFWaUXDddSocM9zSwGuZ8v5Q3h2Rl0xkzOVzDrGVdNdapZUBNvYoxBuwOoDfTinZ6bpss7HktDAC0XYNcgeikeRlm0BcwUUIGUIpWg3jbCm3e4TYJ21NXwkEEfQobPHEDmjBJ669O7bXRd+FcWzsIDCeQgZYzlZF1CxKY9Fk3exN/sxIzAbq08WGkOUNAOYNsH3Wm8qcYOay6yldJPUfYHb5b/8AnvhzHZha4eIi7GQsu6XDiHM6o5jjQyuATsQBsaPz67XVXtezUF3RZXSVoEu5vm5rmIi3oeGpay21bUN/NYIW6rrhDsQ5rqypsbHPhfIB+FW+DcIy+dHvkUk8Msi6JTG4BJFBgbBo2o6V0w9pDhayNjbJ/kFgndFOE8k5LLkFIQzD85/MfwO34DFgArsw8bNgmIDEp6y/2o/1uP8AwR/G+BCQ+X+ASZhYQrRIJKVDJIo1HYUFFud/QVjPlsr33x0cELbBNNbdA6aDc7e6OcxcuR8OMYmDZhpASKbw4xWxBq3Yix0K9cSW5d0jB46XH5uzIYB3ZnfsB7otyFmcpm3bLT5PLqSpKMikE11BYktdb2D2OJZR0IWTiseJwrRNHK4jnZ+xSWuduBjJ5pokJKEB0vqAb2P0II+lYq5tGl1eGYw4rDh7t9j4obkuFzSqzRxO6oCzMFNAAWfN0uu3XFQCVplxMMRDXuAJ5c0Yn5OlXJnN+JGQp86AnUu4BBPTUCRYxbJpaxM4rG7E/D5Trsev9HkV2ycUMPDveY5oxmjJWltLOq3VIp+E1Tlq6dCMGzbCXK6SbG9g9p7Ou8AnfU8+lWnLlNJs7kJ8vm9RZgTG0nxEEWrUfNSuNmIrcVhjbIori48xYXGMmw9UNwNr5jzCyrLzPDIrjZ42BF9mU3+8YSNF657WzRlp2cPYrQfatAs0OVzqfCyhSfkw1p+HmH1OGya0V5zgMhikkwz9xr5jQqezzMr7jmoc0fDy73okc0p1AqwUnYkEA0O5OBh0NqOMMPxcckGrxuBqdNRfikqDNvlJVfL5gM4G7oGC9d1pwNS7A9K/C8Lutiu66NuLjLZo6HQ1fjpsVYz3M0sjM/hwRyPs0saU5sUdyTpJHUqATgzJUXDo2ANzOLRsCdP780GZiask0KF9h6D5YhbwANl8wKVMCER5e4s2VzEc635T5h+kp+Ifh0+dHEg0bWbF4ZuJhdE7nt3Hkfvkv0LBOroJFIKMoYN2IIsH6VjRpuvnL2Oa4tduNPNCc3zblEjZxMj0LpGBJ+gHX1wszMAu1d0MjQXOaQAg0nP6k0kJJ/XU/iAbH4d8UM/d7rN2g5Bc158PVoAABfxV2O1tQvb17j1xAm8PVSXkbgrt/T+TzoZZh4RVSA7MAV1DfS470dxuPW6xdswNtOibCHPOZgshe+EcvZcqfdczrVSR+a2m96tdJ9NicVfBBKNRfmnSSTtd85NnqiicvHvO/wDlAH8WrFW4LDt2alGV53KuZbg0Kb6dR62xvf1A+EH5gDGhrWt0aKVDZ3RCsShCuJ9ceb4x+JbMPshuY4msLLqVm8R9IC11onuRtQxn4c0ulffXb6JrmFzbHIX9+qG8y8xskZaGMMQL3V22338tUPK3+k+mHn/1RoxENPP2T8HhmufUj8v33oJlOcMyj6Zsox0kqfDDAgjqKOoE7HuNt8PZw5jHAtBFea2yYGBzbjmHnp9+ieOXuLx56KT8lIgR/DdJlANgK3QE/pDrvYx2YjbaXExWHdA8AkGxYINhDOJ+zzLS/A0kVdArWo+imwOvbEmIFNh4jJHuAfEa+qCyeyw/m5o/5ks/iGGKGE9VrHFxzjCkfss/SzPe/KlH9rHAIT1UnjHSMeaM8M9nOVjILmSU/wB9tv8ASNsXEQCyTcRlk0AA8AjXG18OFFjOgGWJPLt5WlRWA9LBO/XfFnaDRc15NLPs28AZDINdAFonElqeo8upgCXMjMGJIUiqJ3zue0HVZzkvVfMrnMsdPib+ESFJINoTsKYk6kCpuQLJcjrgErVdsuUUCaXhuIKkcwSY+KI6VkeUKzgKGLMWAYkglW1Ntdk7DAZG6i9UouaBunbl7OOczmImY6FoxhtV1Z3BYkkdN7r6Yex1kp7DqQmbDE1Zd7Uf63H/AII/jfAhZjkJSgjddmXSwPzFEftxl5r6TC0Pw7WnYtA9lsfPmW9+4bFmIlLMumRQBZphTLXyu/8ALhz9W2vJcKk+DxropDQ1B8tj99Um8ocNfLZmOedo4illY5JER3LKVA0sbUb2Sw+gOKNFHVdriOJZPA6KIF17kAkCje/PyXznbgefZ3zWYjBU942DKi9h6gV3r1PfA4O3KnhmMwbWCCJ2veKJKLey/mCR808M8jOJU8oY2AUs0F6AFS2w/RxMbjax8cwLGQNkibWU6138z5/VKvNKyw5nNZfW4jMpcpqOk2dSkr0Jorv8vlirrBpdbAdnNBHNQsCr56aFMPsp4PHNJPI4VpIgvhhtwGbV5q70QK9PwxaMWufx7EyRMYxujXXftovHLEs2QzT5nPCRA35Ni27OxKkkfpKoGosL7AXYGBttNlGObFjIGwYWiRrpsBR36E9EL5290M7SZaTxfEfW1AhVBG6gnqWazdbbDFXVei18M+KEQZM3LlFDqe/yGnevkvOc4hWCHTDCnwgedupO7ve9nYgCu2DOaoIbwmEyGWW3OO/IegS67EmyST6nc7mzv9ST98VXUa0NFAUvmBSvmBCLZblrNyJrTLyMtX03I9Qp8xHzAxOU9FjfxDCsdlc8X989kLZSCQQQQaIPUH0I9cQtYIIsL5gUqYELXvZlxXxchLCxtoLA/UYEr+3UPoBhrDpS8Zx3DdnihINnfUb/ALHzWd8F4SZxnHVmEkKhkAZVBJYjzFtqr5jCGtzNXRxeIETY2uALXb6ckZ4hy+8c/hIfGVnSJTPISRI8XidAKrrv8hiXRbUscWJifHbgG1Z0HK6XBOCyPpKJAupUalenUO3hiToNg93v2xHZFQ3EQM118xYPOlU41wGdUlcyao4XdCxdm1Mh306QwQ1pFOwOqx2xIiITsHi4GvrJRdXLr+3gmn2acRMWVYKLZ5Aq30BpySfXZTt32G3XCZsSMNC6Qi6XO41/7hrRzVuf2g5cNIJJJjo1/CuhSU6BWtQQ9SaSWr8k+9C8La3Gy04uDQa0A1XKpo6lfRzYGZFSDNszCXZZoyAYSBINXjgGtSbix5h3DAIxOFxLPmbPXiLVm5ObfdfeHc2yu+V061TMRtJEsug2FXVTMHJtlYMANRFEkDSRiBiZoI3ve8PyGjQpVMbi/wCXQHZN8M4zEKSgEBxdHt6/Xfvh2NhGIjDhzTMPJogfHOFmbw6cxvG+tWAB30kbggg9ccbDTnCuOdvmuhHJlvSwRVeYP7JXznLucCGNHjkU7BiNLKtSgqoCmrE8nmsEdqx0ouJREZW6eS1slwxeHStd363e38bLvkeV+ISsS8qRhtWohVJOosWFaRsSzH0s31xujldJsVSbE4Fo+Rjj4nROXBeFPkoZyZBIzsZCzAAXpVa2oAUv7ca2AtBtcjE4jtSCBVCq8yUv8g87T53MZjK5kRxSw7jww3nUNpYjWTsDoIPcOMMSFV5t4imY4gmWkm8PKZMCfNuzUC3/AEoydviO+nuMChN3CubMrPIIoptTkWFZHQsBuSutRrHzW8ClHQcShVuI5BJ4zHILU1YuuhsftxBAO6ggHQoJNw3LxEpFl4bUKSz9BqJCgAAlmJB227b74WSG7BDWNGwVSXOOskUSQZSZpQWVVZkpFrUx8j0ASF9bIHrUZ3K1BcZc5A6y+JHkkZFLf81W2VgJGNKulV6E2aJ3A6EzXupyNJ+ZBsi2Zgad8sMiuklGOsbMRcaka/KSSLXqb2xZpaBoq5A0/KEV4VzFm2kDySZM5dEWSUqwBWNg+l9WugppCCRuA/yOLZwVNIH7SZg+YiZbowgiwQfjfsQCPviQbFqFmeW+Bf1R+7GYr6Xh/wAlngPoth9lGeE2TlyzH/lkj56JLP8AFr/Zh0ZsUvJ8ehMWJbMP9vqPsLKs/kzDLJE3xI5U/OjV/fr98JIpethlEsbXt2IBWu+zXiYk4c6zHywlkJbpo0ht/kASPoMOYbavHcag7PGgx7uo+d19Vl3LTOuZjkiq4mDnUyqAgIBtmIFUa++FN30XqsdkOHcyT/bTQE6+XemT2hZ/I5ifxY5XdwmkiNPKWF6SXYjbejQN12xd5aSuZwiHGQxZHNAF3qda56D96Sfkc7JC4eJ2jfpqUkGvT5j5YWDS7csMcrcsgBHepnc9JM2uWR5G9XYn7C+g+QwE2oihjibljaAO5cMCavmBC75LKtK4RBZ3O5AAAFkknYKBuScAFpcsrYm5n/fcEZznKUyZb3pXimh/OMTE6d6NgqNgetfu3xbLpawxcTifN2BBa7vFfuu3s64ak+ejWQAqgLlT0JXoD8rINfLAwWVTjM7ocKSzc6eqIsfcOIyTzZjU6yMfDQFndWugxNIoKlT1NbbbYmsrrKyi8bgmxRR0KGpoAEdNydb5ILzXxX3yU5lYPCXZGIN6mokajQ82kfgMQ43qt/D8P8KzsHPzHcDoO7utA8VXQUwITf7MM6UzTx/96J1A9WA1D9gYffFmHVcXjsQfhg/9JB8jp/CqQ8Dz6LmEWFgs40uDHITQNiiF2P44o0ODapYnYrByZC92rdl7k5gziyFnVCwdX3jsK6LoUje1OnYg/gMBlcOSbFw7Byt+V59f6VWDjWYUgqBYjWPdDWlJPEF79dR6+mI7Y2nv4ZhQyi473uOlK+vv0nvDwQKq5nX4lLK1iTdxqUaSDZo0SoNA4aHk7BclwwrHNDn2W7cttk4+zbgbLl5Y8xGRbCrDLuLNqTTAixuKxDYw5pa8aFYOKSsmkDmm0zngZGyOun0kjDeo7FexI3vqfXGT/jA12aN7h52PdYM52XEcDcBQpgUIKWotlB6gAMKBobDGefhMs34pj6f2rtly7AKRcroa8RtVDSAihBp/RsW+nYbBq+WH4fhUUV5nOdZs2dz1VXSOd/SNpGAAoAAAoAbADsAPTHSLRVKg0XJ8sDjLJgmP3TGykLyuTAwpnDo2lWMxKsJGBjayMN2SiSUE5vlCpCG+BsxGr+mktuD8jQB+WLONKjjQWZ+0RW4XxSHiUa+R7Eg6XakEE+pW6HQeGmAdFI6KlxLgolyq5Gnl4pmWOamRAKjJGwkdiAqopC6bJtrA3FyjZE/Z/m2zPFFXiBrOZKIrEqgBW2Cu7EHd9DLtQFG6sUAKR1C1DP8AGYsvC0sjUgYj6kEih9wcLklbG3MU2CGSd4jjFk8kvJ7Rss24IAHxWaNdqBAs/S8YHcS1FMPt/P1pdGTgePY4N7O76EH16K3w3j2UzrMY2ZZFAugdTKpuqqzW9bWLOkg3jRHiGTciD5ftazYrAYnCUJm1e3MeoS7neEl0z0qiSOaRDHCwEhWBEBAtx1csWdiurSaHVcW0rZZdVXg4VHO6orOIpjAtLBOunLxAssSExgKhkos5ItSe9YAdUI1luWJoZ1zBMJ0vmHIdiFUuVWFwAtHw8ugj07VbU25JvlpRaG5fIh868k0qHKLLG2pRSSOqpHl4RtThX1yaV8odkG5sLDd9UFcfaj/Wo/8ABH8b40Kqy/LfAv6o/djKV9Lw/wCSzwH0Tv7MJ5Icz4hUiBlKSSHZF7gljtYIA++Ls3XJ441kkOS/nBBA5nlt97L7zvLkJc28yzu4YDUkKdWAq/EalAoLuA294HZSbUcMbjY8OIywCti48vAa+tILnOYmMHu0KCGAm2UEszn1dzV9BsABsMVLtKC3R4Bol7eU5n8jsB4BfctwaLS7yzq3hqHaOAa20lgvxmkFFhdFiPTE5VD8ZJmDY2EWaBdoL323+iDzFdR0ghb2DEEgdrIABP2GKrc3NlGbf78V5wKy+XgQjPLXBUzUqRtmEiLtpAKszE1ewA0gdrLde2JAtYcdi34dhc1hdQu9AB+/sinMPDRwyXSgWSRm1I8qq2mMaapSNOotqBJG2kVV4sRlWTBzniLLcSANwDVnXnvQFad+qYuasvDNwz36CNY3kRFk0AAVrXUDXo6gX6DfFnUW2FzMA6WLHfDSuJAJq+tGj6Kr7Js6rjMZKTdJFLAfbS4+4K/gcRGeSf8A9QRFhZiWbjT9x+6VMlmJOHZ66toXKsOmpeh/FdwfocUHyldaRjMfhK5OF+B/opi5zfLZ9o8zl54kfTpkjmbQduh32JFkGr7Vi76OoK5vDfiMEHQyscRuCBaV+ITokS5eJvEAcySSAEBnrSAtgHSovcgWWOwFYodqXVhY98pmeK0oDnV3Z7z7IZiFsUwIRblHMeHncq3/AKqj7MdJ/YcS3cLHxBmfCyN7j7ar9D40r50hHMWaysUfiZoRleg1KGLH0VaJJ+QwBmbRHaFmt0k8815NaMPDiSSQp8JF1EelAm/tYxqbgTvYCxScV5U4rofaBNpJXJUAwQkyHZj0X/ljzfLDRgm83hIPEXcoz/a+NzbxB2kVIMvEYq8QysdKE9AW1qLPpirsPC1ocXE33KzMViHuLQwCt7K58ic5ZzN5xoZfAMaKSxjUjcEdyxvrhcsTWNsLTDK95OZM+Y5hgdpItboFNNKuwU7H4ugvYX3vGVrwD4Le/CSGMH9W1b78lej41BsPGQnYddyT0+7dR69sFhU7KQDY+iFcQ4qkaTZhMyHJGlU1DQp67AAktW9m7/AYZ2jKo6Ac+aSMJiC85Ls7A6AffVCcpxSZ1J97CDSptqHxDb8zf8MRnYf/AM/tJfgsYw0Xa/xvyRTlXiIkeTXOXe9ARtt1J1UtD1rp274rnDhQTxg54fmlN2B4JqwKyocc4YuZhaJu/Q+h7HEOFilBFikmZ+QqscPEoGkSJ1ZJkFhtLArq+6rfrVG7NpzOZode9JtzNxaDrPHDxGbPZXNQt461JFMkv92iGVSQRpHr39RUiVqkSj7Cuct8EmbMzZwW+YmGlpmTw0jQ6bWJDqYtSjzt6dNzc5i7QKwJdoNEy818FdoYRAoYwk0hJpgVK77EnrdV1rCsQ11BzBdcl0MBMyGQ57AIqxuNQbHos7luMtG+VQHVuBExAqyACE+n/nGH4iMaPAB6FemZlmaJI53acy4A+YJ0TRyVwWXx45my8cKqpNqKLhlNfmjbe/8A6GHQB0jw4MoDn10+yuRxLGMezs2yOfrz2Hhr9hGOcYXzUkORialc+JmSBYWJTYUn/wBRwF0/nL4nYHG12poLihCJUzjvmJH8dngkYwxKjIrrEuqL8pYQrK/xBQWIYKSAGwqnK2ir5bK5zxA0vvXmy6p4q6rEk+vxZmQWFEfhqEjAOnxATpskT5IXbhvB3mmyvvUcqBVeVwHmppdQhjYC7jXwx4uk0VMgs3eJa0XSglUvaagXMxAdBAoH2Z8PCqswy3wL+qP3YzFfS8P+SzwH0ViKiVV2IS9zWrTfUhbFn7jArusAuaLPpfmnHlocNUeLLFLIqyBGaQ2F1LaMYk20Eq4NlqIHW9rjKuJjTxBzuzY4AkWAOdHUWeY06I1zT7PklX3jh5WmGrwgRpYeqN0H6vT0rpizmXqFjwPGnxO7HFXpz5jx+78Ug8Kk8HMASgqpuOVTYIVxpax6gG/qBhY0K9BiB20BMZs7tPeNR67Kpm8s0cjxt8SMVP1BrEEUnxyCRgeNjqmLhfBAuQkzxEchV9Ijc+VRYBYqK1NZFKTVb79MWA+W1zMRiy7FtwlloI3G57r5Dv8Aomvko/0jksxBPGljaORYlUCxtWkAakYduxF4u35hRXI4kPgcSyWJx7xZJ8/ELMkZ4ZAfhkje/oyn/wAEYVsvUkMmjr/Vw9iFovtPiGYyuVz0fSgG+QcWL+jAr9Thr9QCvNcDeYMRJhn/AGR/I+i+ezjMLJkc3l8wdEBupG2UahTAMdrBAar7nAzUEFTxlhZio5YtXdBvptp3pU4Nmo8jmVl8TxmjFgQ/CSbBVpGA2ruqt1+WKCgbXWxMcmNgMYblB/VvXUAfuQuXMnMBzcjOYYoyxBJVbY0KFud+nYUDttiC60zBYEYVoaHk11Onp/NoNiFuVrh/DJZzphjZzv0HoLO/S67YACUibExQi5HAK7leAu8Wvz2ULqFidgQLoFxsCaPy6XuaxNLPJjmskyabgH5gD410CD4hb1c4Of8AiIP8VP4hgScR+S/wP0X6RONS+aLHMzzOjcbklndViyiyeHqagWC6Qi3+cxYttudI9MaGj/HQG6zH82yduSsDnbKKIjDG7ukYTw011GXOqciRltz0ANb77i7xdsT3WDpaW+WNtEa10XHOc2RsbGVk/rHvFPIqAtsAG8psUPXDRGR/sNq6pBka7Zh3voqmS5vlWaR8vl6mmYmhmJJRqPcxKArUSasr9cUfCcoF6DupPikaXEganfVPHs15VbJxM8gqWWrBolR1okbaiSSa2GwGwGM8rwflC1MbSXGSN8zL4ikFNSMQEBOoCta2Cyja+tdCehGWmF67QdMzCtAOhojUnUHlpoSe9SPKQRwmbxJGPgglVNkHcKWOynSmwo9CQBtiKjaMyuZcVNIIiAPm00od48Cd+9EOH8ve8Rp4M0RaK1auvmj0eZtB1No26bUKIwCNhGhS342SJ5LmaOo1Z63p3WqPF8jFlmMcuYjV2EdafELp4aNGrXGnlYqTsdj6EYnsWgb0pbjZZayx3Wa+YNm6On9q7wrLRDMZd/e8szGZ5AFe2YygDTWkem11ucS2IXmB6pU2McYywsqwBz5Jnz/G38XwIgI5+qrMtiQf3WR9tgevpWNrIRlzu1b3cl5ybFu7Tso9H8gdiO4gotm8+IlBcEk/mqLs7XRNCrI3NdR64zgWdFvLqGqqS8WJrRCWWyLZgo2BPTc9u9YnKqmToEPfjoAdhHAoVS1tJ2BYdAmrqE/1j6GS0DUqGvLjQCJcG4yJyV8KRCBdstKRqIFG+9XWFp5Zl3IRXEqq4y5ZGILKpI6EgEjFSxpNkKKSjzJ7Tshk3MbyF5F+JYwW0/UjYHpsSOoxKlXuW+cMrmWCxho3cagskbIXG3mGoDX23F9vlgApCY5YwwKnoeu9fuxKFVXhUQvynf8AvN/PAhdIsiitqUUarqf3XWBCzf2o/wBbj/wR/G+BCy7LfAv6o/djKV9Lw/5LPAfRdcCcivLp1O0B6ZhDGL7P8UR/3Ao+jHEt6LFjRlYJhuw35bH2+itcrc1z5FqXzRk+aJjt86/Rb/4QcDXEJeO4bDjG2dHcnD9+oWiZrJZLjMWuNtE6iiaGtPQOv5y/P60euG0HhebjlxfCpMrhbT6HwPI/ZSDzxwWXLvE0oGp00swNhmj8uofrJ4Z+pOFvBG67/CsVHM1zY9gbHcDrXkb9l39m/AI83mGEu8cYDlL+M3Qv5De/sMSwWVTjOMfhoh2f4naX0Cu8vcSzEPEGmzWqOKIMkg0kIik0qooFVq0EAdQCd8S0m7Kz4uCCXBiOCi51EdSeZPv5qn7QsrlhO80E8chmYNojIOnY6yxG27aSBd7t6Yh4F2tHB5MR2QikYQG3qefQDw19lxHN8keVGWgjAhBPmmAkOrVr2tQgo7gaTXrgz6UFb/i2PnM0rvmPJvyiqrrf0S7mMy7m3YtuTv0BJskDoLO+2KXa6bI2M/CK++q5hCQSASB1IHS9hfpvgVy4AgE7o7xrgCw5fLzrLq8VTa7N+UBplDJ5QoHqb2P2sWirXOwuOdNO+It2O+3y8jR19uau5fhUEcuTimjDR5qJGMoZgytJYGmjpAVtIIKnuT8poAgJD8TNJHLJG6iwkZdKodeeovmrmULnJ5zKtLTZWYGGRn0A0TGyByQF8oNLf52J1ohIkDG4mKcNsSD5hV9914/RBuF8dMMHhCbMoRIT+RcaStDbc7HUDuB+cbBxUGluxGC7WXtMrTY/2Gt+Xd16ckFzU2t3egNTFqHQWbrFVvjZkYG9AArnLsWrN5ZfWZP4xf7MA3ScY7Lh5D/2n6L9GY1L5us1k9nEQlZps2oaRiQNEYY2b+JrJb5gY0CdjQBl91lfES681eQRfK+zbKL8bTSeuqQj9i1g+JPIAeX8qRhhzJP33IpluSchH8OWj/zW38ROKnESHmrDDxjki+WyEUf/AC40T9VQP3DCy5x3Ka1jW7BWMVVkhR8Ij8SdzMxeXqTAdiSNxv6dvWvSsQIwCT1Wk4x5YxnJu39ofmeAoYiFmc1GI/8AklSUGkUzCyarawe+w6iOwbVfwnjicgfnAG986tMPKOVOudi7XIwY7UOhXrQr6fK8TkDduazTYgyhoI/CKHraByez7MRE+75hSGNtr1Ke+5I1ajufTrhL4i43mW6HiEbQA+O670W4dycFaKXMzM80T6lK1prby0Vs3XXY+ldwTxwghzljnl7V1tbQTQ2WiZ1kKqXXYNW4+/3P4nFo8U14ytcsjoG5g8jUc184jlDIBpYoy3pYfMdCO63RI+WGg0hzbCDxcHd21tGgttVSsZCvy03p7A7MOwrbDM6V2dm10HLoC0ZSqitlFDYKO5JC+UHSpUXv1xUvtWZFR0QSfmfLZOVoo/GzMgu1iBbTZ1VuaodAovSPSzeeXFMbv/C6eG4XI9uYkNB2sohwTn3LZiQREPDIdgsgAs+lgkX9axVmIa5MxHC5om5xTh3Lv7Q+KPluHZmWPZwhCn0J2B+xI640LmrEOBRRZRZtbwyDw0efMCWOU+J7xBopEZnMUbHUxrzsD1AWxCXuI5vMQKkgzaFlkV6GYSUvIL84Cs9VZBLabDAb7gVbms2nzGItZk3rXxX6OTmeosudFtNEJLZgqqNt2J3s3QHUm/QkQ59GlMOHMjC+9vU+H79Ff/8A1HlqFzJ0B2s9ft03u+w3NYM7eqPhZf0lU35viqwL8xFE1Sgbs17L+r1A3I7YjtAmfAyXR++4dUoe08/8VH/gr/G+GLGsvy3wL+qP3YylfS8P+SzwH0XXAnL6jkEEGiDYPoR0OBQQHCjsUS5iUGUSqKWdRKAOxaxIPtIHH4Yl29rJgiRH2bt2HL5DY+YpVMhnpIXEkTlHHRh+70I+R2xANJ80MczCyQWE4ce5sjz+RKTAR5mIh1I+GTswHoaJOk+g39Ll2Yari4XhsmCxQdHqx1g9Rz18+aU+E8Uly0gkhco9VexsdwQdiMVBIXYxGHjxDMkgsKxxvmHMZsjx5CwXooACj50O/wAzvgLid0vC4GDDX2TavnuVW4UAZKMLT2CBGpYGyNj5QSaO9d8A3TMQSGWHhu2prbpr1TRwuBsxkszlJiVkyriVdQ3VF8soA76QCa7kjFhqKK5GIe2DFR4iLVsgI8TuPUoblsjEkSZxV8WFZRHNFKN16EEaSAQV23Gx9cQAN1qkmlc84ZxyuItpGx7tbrX7CZYMmsWbzmUZwuUnhLxkmkTV5oyL8oo6h89PyxatSOS5b5e0w8WIAuVho9TWhvmeXqlnKcSiGUlyeY1GpFljeLS4DVTreoCiL3BIsn71sVRXVkgkdiG4mHmCCDY8DsqacelCqgClY2LQ6lDGKzdKx39Ot7i8RaecFGSXG7P4qNB3iELY2bO562cQtYFaBTApUwITR7NMn4nEIfSMM5+wof8AuK4swW4LlcalyYN3fQ9/4Wi5/MskrOCLBNdiT4ukX301sf51jiTYmRmMdTjoRpyrLZHj05rw1fKqXGXOZKxyADdqkC0diwCgsKIOknSL6Hfy3hj8fIYc72gbEd40+iW+FrzlK65LijxRfk6qlYlgW/6AayBvVrv06k3tvGHx0oJjaMxtx8s1eyvlFX97K7JxuUEiwaLD4R+amv16Hp+G47wOLTUHZRWh57ZqVsg+/C17fjE/m3QVq7egP7LB9TVHvQZ/ycprKB81Vv8AqI1UZFfi4kxgLnqDV9LFWNvWiMdTATOxEQe4a6+xpVcKSZmee2UvvIBH8R0ilBAIJNigbABNWSPUY3MaXAEN32SXSAEi9l7m5uzChi0eZAXdiYSABpDWSdgKNWe/44KvQNUl1CyV9k5szKAs8WZCr1JhYDoD1Ire6HzxXUmg33Vi4DW028B4mZkLG+nfCZnVEXjoVYb0q/F+MJl9BkBIfXuOwSNpDf2Uj61jjYaBswzv1VpphEqI5njZWGowk6dLEFtyquxNKQoF6ASd2BAxujwzGOtoWc4kOBvRVIebXX1kJiV1EhRNQkcJGyqmosS1arI0hul7Y15krt19yXNuYkmRNMQHirG3lbzXJOpKnVt5IQ24PXEZ1DZ3l1ffNIXMnHppZ51zDPoDsvhBioQBtiEsBjQ/O2s36YwSOc51Er32GwcbIWOhAzVd73p15aohw7hojcxrMdBIjcArqUkkpR0kANbGhR+t4J8IHEFlWOt/QLz2KdJiGDtC4c9ANeW56dyHZ3IPcktLqYx6Bbl1JXUotV0liqEEk0D39a/DmNgJdtv98l1MJiGNDYRmIGhuttk9cA4svF8lNlZ9pShDkCrBsBh2v19D2xuhlzCjuuZxHA/DPtv4TssTzHLmb4W+aEiOG8NfBkVCysy5iFwbAIB0oxpvT5i3rmozyvk+K8SJhkDLliPyrtEFtd7CErux36WAa+ViFvsvDsuqKJFQBVCgttsu46nsbI9LOKkDmmRySDRhK5RcByjUyRoV3+Giput9upH/AJOIyNTDiZhYJK6vy9lj1hT06dt9vpufxODI3ooGKmGzikH2nJWajA/7I/jfF0i1mGW+Bf1R+7GUr6Xh/wAlngPouuBOUwITCJsv4ccAWTNujMyaAY1pgLXoZGFrq6J1OLabbrllmI7R0pIjBABuidOfIA1puUNzfCJ0UytCyR31okLfQE2SPTzb4ggrXHioXO7MPBd9fvuVfMJGEjKuWcg+IpWghB2o/nWN/liExhkLnBzaHI3v/C7Nwx0AaQBU1hWNg6SQTTKp1A0DsaOJpL+JY+2x6miRy7tCRSM845KCCWKSCO4po1lQMTooitNCmsGifN3rFnUDosPDZZ543Mld8zSQa38endsrfOuYaMQjLAJlnVcxFpUeRiKI1dRvRr1OBx6bJPDI2yZ+3NyC2mzuPvmrmc41BDn1zgdWEsQ8eFPMdRWmWx5KsKb1dQdsFgOtJjws02DOHyn5T8rjoKvQ9evLZKeY4iojkihRkjkcMwZ9V6dWkAUKHmN2WJob7YrelLsR4d2dskpBcBQ0rffx9lTmzcjKqM7si/CrMSF+gJofbEWU9sTGuLmtAJ3NalcsCYpgQpgQpgQpgQtR9jXDKWfMEfERGv0G7fYkqP8AKcNiHNeU/wCo57cyEctT9B+/qj/NCxZdGeQsxlbQiKBZLliR1Hl8xs2Kod6xjnwcRzOdduIPgRoK/dcLC4d+IcWt5Ak+CV5+MugC6YtbGgxma2YkqDpC1YvffcGyTYxR2DgADS0aban78lugwDXgkl2gsnL/AGq/v8rR14cZWlUgSsDWkBbUqdqIFiiKNtQOFNwOV+dp2JPrv0/dS/Aw6DM4eX9q4nFbAvLam1MC3vDUx0AM21CmBrbvh/wsVVkHTc+P1VfgYgfzD1/CpwTOvms2kKxqiVrkZWewhUbb0QzDSu+4/wAuIjw8ZfQaOv7+WvJNxOAhgw5kLjZ0A08z4J7n4WqxsqXvXViegrudsdGGNsQytFBcM6pA4fwvMZZszpy6uJjvuoGygoa9RIGPz1Emzvi4kdka0g6KnZ04kc1z4lw7MyrnV8DSc2Y2Yl1Okx0dhtsx2onbrZug+PEFrm/L+G0t8OYOF7q1xfJTzwyxDLka0iS/FU7Q+ZNio+JiQd+gBxVsjmuuuvurOjzCvvROHKnDjFEFYUdNUK2/Db8MIItmUp3NBvaPwwuuXOpVjV5NZY1dxMFXob1HY/K8ZQxkDd9FWSIzaJf4Lw4xtGylJ28GO9pm0yqXZj4Y0pIpZ9izAjeuuKDEsO2qgYMsOqJZPlCQqieGSsalY/EfRoLOJCyrH5x51BALHSAAO+JDpnbNrxU/DxjQlGMjyvIkkTVCAjKxrWTaqUsEnrpZhZ9Seu+Bsc924hNyQgaA2ufOnJpzTrNC6xzKN7XZvSz6jpe+GTQZ9QujgOI9g0xyC2n2SJDlc2gWH3OV5AzA2p0gEIE0t0safiJ6WPzjijHuAAokrbNFhpHOeJQGmq63ren37K+/KecnYRPlkhXVZcujAAlydIG9+cD6Ig7YlzXv+Wq81SHEYbDntBJmPSq6fx7p65S5RjyWtlZpJHABdvQdAB2H/wCMNiiDFz8bj34mgRQHJMMoWrYCh64csKHxcZg8UQ6tLnoCpWzV7Eir+XXFspq1XOLpIvF3OazOaSRpEEMmgEA6QuiwCQNtTU3Uaqr0rM5ge43yXeglOFiY6MAkg3fW/wCFQy/CVRXCPMqsPME1MCRXULqDVZ32J7dMT2bQKtWfj5ZnBz2tJG1gf0jXIE0nvk0SySSQRx762JCuxUgCyaNB/wCQ7yz8RHJJx5Y6Bjy0B5J2FaeSoe1H+tx/4I/jfDVx1l2W+Bf1R+7GUr6Xh/yWeA+i64E5TAhOfIsvvEeayLUDLDcZCqPMm9EgAtdgm72XF2G7C4XFWCCSPFDk75tzofp/apezrO+HnFiYfk5wYpEPQ2DVj1DbfQnEMNFP4xEJMMZG7t1BV7huUWReJZBQpZCzwEKNR8Jz5dVWxIIAv54tV21ZppHRnD4txNGg7XTUdOS48U4ijRFZEyVtGS5SIrMJaYUaNBhILJ6FSdhdYi9FeCB4lzMMmh0s2zLp7V7oUePk5aOBolZotfhyEm1D9Rp6Gu19KG22K5tKW34Edu6VriA6rHUjv+qH5niMsiqjyMUUUqXSivRBSj61iLK0x4eKNxc1os8+fruquBOX3AhTAhTAhTAhTAhTAhe4IWdlRBbMQqj1JNAfjgVXOaxpc7Yalfonl7hYyuXigXfQtE+rHdj92JONLRQpfOMXiDiJnSnn9OQ9F44twGHMMjTLr0AhQem9WfrsMVexrt1EOKlhBEZq90HznBoIRqlXKJED1cMNrG1lqLVq+9bYjs2DkmMxOLkdTHEnutL0mY4YxonJHba4pQLoUdXSrv7VvimWIreI+KtFjMjeV5Uy0gV0iyciGqYKzCvl5iDuTi4ij6LE/HYxpLXPIPPkmjh+SSJAqIiAdQigC++wxcADZZHyPebebK95TORygmN1cBipKkEahsRY2sHY+hxKqu2kemBC+aR6YEKUPTAhfHkABJIAG5+VdcCFWgzcM2pVZXKGmU9VNA7qdxsQfuMDm9Qoa4HYrzxLPJAhO11YXYbWAT9Bdk9gCe2IACklK+d5tEWppnMYkRvCXSfiBA03p8sikkEMdvKTW4FjQV4oZJScgtV+E85IPCR51YnXXmXz9dINFiCAVvodm2GygoHZVdG9n4gQmzIcXSSLWdqUsR12HXpse3QnqNyCCYpVBWU87cQzmbS4ZZEOulgjkChk8wPQhnYUpNnTRYUCprfB2cbqePNKdmI0QDh3E80MsUGWdZIwiI+kqXBsBQppyxILHw71Uxasaf8AG192CD7ffeufNhDKcwJHXw7uiK8v8d4jltMkxCxlgCjNZALKlmMk+UM8YNUwDA+gNJexkOUDzUtw0kIzMefAmwtdWZp8ukiHQTTFTR3F2p6bBh1BHT0vHLe3KSF0IpO0jDxzWc8Vjnz+cjSMbJIpchtNKpBNNdk0NtN7kfUU/wAngFncHyPHcmPmk5FMyTJlEnzDJuZFGjYHTeq1sgVYUmlrcgLhb3NBqtV38LDNJHYfTQfPyVGJ+GPJofI5VUX4pvDRV6dVpbILbbkbb/LFQ9pNUmPw2Ia3MHmzsNb8/JM2T4tkoFSODQqlq0RKBRNi9IAJN0KALeYGqN4YHtGyxuw87iS8HzSb7Uf61H/gj+N8MWVZflvgX9UfuxlK+l4f8lngPouuBOUwIRLlvPeBmoZtQUI1kkE2OjDygmypI++JaaNrJjojNh3RgXfhvy371d4hxiFczJmMqjhmYshkIpC3UhBdkEkglqHptiSRdhIhwkzoGwzuFAAEC9QORP1oeaBiZgGGpqb4tz5vr6/fFVvLGmrA027vBc8CuvuBCmBCmBCmBCmBCmBCmBCmBCmBC0f2S8uamOckHlW1ivu3Rm+g6D536YZG3mvNcfx2VvwzNzq7w5Dz39Oq1bDl5NVs/mxHE8hqkUtuwA2H6TEAfUmsCsxpe4NHNIfDOBDNXnuJyKVv8nHrqNV7eawCD2o0epJvZYbm1cuxNj24ZvY4QV1dWpP7KhkeZOHM2fWbKZZMvlpUhiZEDtM7F6CBVssdIIC33JNC8WyjoucMbiA7N2jr8Sgi81QZBs3Ll483BJHGr+5ZgBVkDuserUC5GnWDRptqurAgMo6J+I4g/ERhsrQSP9uavcS5r4p7zDBM8ESZrKSSgQqS0QWJ3B1P1byj1G5HYHF1z1b9hLwR5BGEkjyyvodLZliIaTQAvRNS+Y+tgntgQtLz8jDSFNAmi1XV9O9ddr33I2wBVcSNksQcazEcmiUklFjExMY0hnBZpAbSoE0kFraya2rd5jaRY8v48Vn7VwOv3/So8W4342XnqUaltV8KVC5VpFCupU0Cyh6BFrRu8MbCWvGnqFR0wLTrr/arcT4vk1knk8RPFhKKUDCMuEbWrJpYa9nda7kAEAG8WbC+gK0Ko6Rtkg6hGOSIZ/ElkeF445Y4qL6AWdF0lvDUkpqTR5T00nC5y2g0GyLToA6ySKteeYy3iksCoVSWIAOqNemlidmYlV2G2okjZGxle8MYXHktkcZkkDBzWeSac3nVimeOONY6UXoRfMPKiigNjstjpdk7HJA574+1fzK7MzhhndjDuAL/ALVnhedTKyPFFFHqDgrNq8UtpckeelUCgoKgdS25PRmIbLHEJWiwsmHlZi5zDK7UJ14WAZonhWYqyDWGZnU2abzHqAQ/VjR3oavM+OQSMDuqwzRGKQsPJAuZvZxmUkebh0unWSXiY0CTsTTWpb+8d/vZO6PEscA2UX3pDmH/AFS+uQ44JVZskHqxRKUQSpIsS1XlFXYHWrAIZWGy0HffoqjPzRnlzkLiEsni56YRoW1+GpUm9uyjSo2GwO9b3ZBrJNC0UwapbmSv02H3stDzPBXpVhzMkMaoE0Ksbf5rdWOqtvTuQcYs1myE9rA1oa3YKgeCSR2ffQhbbUYYRW4O1Ab/AJv0b182JLwrhhOytvksoxHimGVyxIZ9FtXQEdGKqVG47A9cJIYTqtLJcQxtMJA817zXLOWdSqxJHf50aIGo/EAdJrULUkb0eoxBjaeSszGztdZcT4kkd3PkdV4yPKWVjs+ErEtqDMotaFKFIAoKNh37kk74BE0claTH4iQUXGvE68zfifukle1Ef8VH/gj+N8MWNZflvgX9UfuxlK+l4f8AJZ4D6LrgTlMCFMCFMCFMCFMCFMCFMCFMCFMCFMCFMCFMCFMCEd5P5afPTaBaxLvI47D0H949vx7YlrbK5/EMezCR5jq47D75BbxFlRHEI4gECrpShstCht3xoApeBke6Rxe42TusbzXBsxJxqHh+cz+ZzMTQGWTSxiUnz7aENAeVfniVRc+G8fzj8IzOaDxQ5XKo0EMCx6tZGhEZmkLbJa0DdnUT2wKQSNQq+TzwaSMcVy2azSLk4DlI1R5Fkdog0rGjTSljWo9N+4GBQq3AfZfnJso1xrl5EzfipDMzBXTSBReM6xW4BFE77jrgQnXK+y7xMrLFmTl4TJpFZOEKFCsGP5R7kdmIG7GhWw3JwITk3K+WOYizLIWmhi8JGLGgtMD5b0kkMw3BwIV/hvDYcunhwRRxJd6Y1Ciz1NAAX88CF2zMOtWXpYq/T0P2O+BQRYSJxTKy1mIsxmP+abVIow4iDXq80hB1N1pTt5ttxUTcSw+Gc29/voojwEszXa6FHeD8qZBYY9OXhkGkU8kalm26kkdT36YccU+T5g7fvVPhmM+Ut2ReHKQRABEjjF7BVVdz6VW52/ZhZcTuUwNA2C95/OJDG0sjBUQWzHsP5/Lvip01V2ML3BrRqUi8wc9ZebLyqisVIFOzIoJFNQBbVfbp2OES1JGWjmuhh8NJDM0u3B2WY8R4eZJWkWeAKV0lS2oH7gdfQ9RhcJ7NgYSNFqxUPaydq0OF939q5waNsv4imbLuHOzeJWjpqqxVNpTr039Thr5i6PI0hJbg29t2rw7/AMf7Wgcvc8ZeCBI5A1LdujRsoJLN2bV1NVVg1dAg4rCBHGGnkqYjDvnlLmc9hXktAhzCsgcHysoYHpsRd79NsaVzSCDRQTM8weak0qu3ncE0LA1aQVpdxuSD8ulxatlA3VaDmNyNVo/lB0gFerVpD6mGobGiBt32JEWggc7Crc1ZuaeKL3WFpACzvRAZSq+VSp6k69Qr9EEdQcWDA/c0rRy9i6y20G4dw7OTeZ8n4ZvrNLfcG/KVIP8AlPQbnDDDCN3WlfGYk6MaAr2b4BnRRVMu5Syi6367dSav4R1NfLElsB6pbJ8W29QvXLMWe8eEzZUQRIpjP5UMdgSG2NMCaXpiHRxtGjrPgp7WR7vmbV/VPV4WrrL/AGo/1uP/AAR/G+BCy7LfAv6o/djKd19Lw/5LPAfRdcCcpgQpgQpgQpgQpgQpgQpgQpgQpgQpgQpgQpgQjHLPLc2dk0RilHxyEbIP/Lei9/kN8S1tlYsbjosIzM/fkOZ/rqVuvAuDxZSFYYRSjqT1Y92J7k//AI6DGgCtAvB4rFSYmQySHX2HcFfxKzpNTleU8Zk4gzKIhAIUXqxJ3J9ABuPU77eohFeEcoZTL5T3NYg8BOopL5wxsGyG2O4B+2BC65bPkgrGqxqlrR/NC0OgoADbviJXCMgHUnUJMT3S3l0o0hT82Zfb/ig1yLHUYBotdE7bLsd7OE9uTsB9V0hwrFf7AjQnkNAqOa54hTVtOwBkAYEAN4dWR5uhvrXbFe1d9hPZwaV1W6vw89s3XRdIueI7AYTodw9qjBCGZaajZsqemATHmoPCJf8AVwPTv0B0sd/NMnCuLLN8BVx3K2KNA1R+TDv3+uHMfmXPkjfE7K8IneLqqQ+Z+JZdXkkTMISABIi2xHRb2NdlBG31F45mN4a3EvDy6qXZwUM5DWdmddidB15qtxXnNsqkkWXjVhCqXI5NFpBr+EfU/nY3xsEbAwck3D8L+Ic18rqzZtB3Jd43xfMM2ZcZkoYpgI4l2LFiRYI3NaBYNg7YtZXSwuEwzWxtdHeZpJceVey1fP8AC0zMPh5hdSkDULI3rrt6HcehAPbEkA6FeSa8xvzMKq8M4Bk8krGONIxtqdjZ26W7kn174hrANAFabEySHM9yW+YON8LdrsySHa4b3P1Gx+u/1xEuAMh1jJ79vewqRcX7AU2TTpug+W5gihBlhyl6a880o8t9DQurHQ1vY9cTFw9sTq0B8yVSbjMuIbzI8mhV+ZOLtMCc5w6EiMXYkZWALaDTr1OoUR9D0Ixp+Hidpns+H9pUWPxMRzNbXmn3jucigy8aH4KUeHq8zIB0Hc7hQSexO+McsrYxqU/OLtxSFxriyBRJJ4nmI0IznxNujEatiB3PyFC9ufNO+Q5Y/wCluwEXbSBrduZ/ZcMpzSjhw5bxQ48HUWOoEBQuuiY2Db38J1EH1DYC8Npxs/ei6OM4c4AOYBVa/wA96dOXc3JrUqhJI0yIzorKR20XY00QBXRibPXGjtSTQC4bg0AgG0X5u48uSyzzlSxFBVHVmJAUfckD741RsL3UEpxpJnNfHs9knjEkivccsziMaaWONdrYkAeK22xsAepGHxxMeDXcFSyDqhHEeccwJZfDcoXlmQXbEeFAjBUUafMZWVQDq3JA72xsDa17vc/woLzyXZeMZrKu0+abURGrLrEiXIEKyxaW2ZQ1MJFU2XQA0SFgRNkoM8/Dr/Sq+bsxZ1J2XnnLPGd4JGXSxhAZfQiSQEfYgj6g4yOFGgnC61WfZb4F/VH7sZCvpmH/ACWeA+i64E5TAhTAhTAhTAhTAhTAhTAhTAhTAhTAhfMCE48ochTZqpJbig63+c/6oPQf3j9rxZrCVxeIcZiw1sj+Z/sPH+PotM4yy8PyDnLRACNfKoF0SQNTdyBdk/LDHnIwkLzEAdjsW0TO/EdT+w+gSXleIy+GjStPmDJCZtazSIisBKfC0xUNVxgb9yf7oZmHhEkYe526txHEDD4h0UUYaB1Fnxs3vyXeTiwC2crPYjkJqfNbOpk0ITexZYySDuNS1d3h/wAIz9XTn4d6wfHy9B/4j+F64u2YhSZkkky5hjjk808kgcuzDw9MtrY0noe6+u2aeNrI87HG10eGyjEYgQzRgg9BRHfpW3NPHLXEWzGVimddDOtkfssf3TVj5EYhjszQVkxkDYJ3RtNgH7/tUs7AFzDK3wTob+oFMP8ASSfrgxAuIP8A0n2O650TjFidP9tfMLMs0jFZ8plv+JWLzKyxESqUfTpahbfE1dfUVuMZdwWjVe6jexr2Ymb5S7Qi7aQRv3crV/OcuZlo44dMQEXiojNIi+IJKYWLvUGsH/4cMMLyKA2WAcWwrHmQn8WUkdCLFeHRFl5WqSVomM2mMMiFluWUlyS9gaVDPYqr+2LmEt1WMcWjla1h0N6kDZumg9OaPQ5P3Ph8wiNNDA1NQ+MKWZqO27m6Ppi0TQAsgk+LxodJ/s4el7eiQ8rxmdZI5RmpZmaF3lTUSENMqrp6bsY+w3I9RiwXpJsND2bozGGAOAaevU34Lpwjk3NsEHghEkgZSzMBVkshZTuG1eHsAdl9cACjE8Vw4unElrgRp5EA9KvzKY8lyEq5aRM1Nu7ozMnZUUhV1MOnmO9emDQDVcyfjJMwkhbQAIAPedSiWTy2QjkM0cRkkLFvECSSUSbsMFZR/lrFe0byv0K5cnEJnsEbn/L05e37o/leLxSHSrjV+idm/wBJph+GJDwTSzAg7JN9pjD3jIaiNNyE6um2jc3tt6434cf4ZK30WHE/nRg7apUy+cNxvAJJCVABaxenwghdju0y+GdlDbiwaNYVI9rCWPdR9fQBWbbqextj738PNEW5ezk9nwFAYeYadAJqO9mcVvFGdlFVttYIJGA2LVeymcKIb3rxneTuIskikk+K2p11JRICi7oUTpW6roMS2eNrh8nn9lWMExBtw8PsLVJMikkapKiuABswB3r54yuY124WygUi86ez/wAeTL+6hIVGpXpRQujqIFE/DV36YU+PZoGi1YPFuwr7aLB3XDl32YGOZJczMrrGwZURTRYGwWJ7A0dIG/rXUZAGm10MVxcyMLGCrTtLwKMzeOCySdypG+1dwe3X1wGBpfn5riFutqlzzwQZvKshJUqQwIYKQVIYEMQwBsDqD3G12NUbyx1hSQDusxzHE1m/KSJ4spzM2Xm10DJBGgmby7KhIWNSQLAWhvd7AytAeQPnslXzVtePmWWHMZLLRwykMlEEkM8Anlk2Kg6SYV1MpLfK947PKCHmx/dfypvoreSyjcRmyss8jCUxo2lhQj1JZZBWnURHqFfCZD3UVR7jG0tbsSpZlL7cNR6ar77Q8qsU8MaDSqwKAP8AO+MiYSsyy866F8y/CO49MZiCvomHxMIiYC8bDmOi6e8J+kv4jBRTvioP1t9Qp7wn6S/iMFFHxUH62+oU94T9JfxGCij4qD9bfUKe8J+kv4jBRR8VB+tvqFPeE/SX8Rgoo+Kg/W31CnvCfpL+IwUUfFQfrb6hT3hP0l/EYKKPioP1t9Qp7wn6S/iMFFHxUH62+oU94T9JfxGCij4qD9bfUKe8p+mv+oYiip+Ii/WPUIpwXhLZk+V4kW6LySKqj8TZ+wOJDSVlxPFMNhx8zrPQan+vNaby1y1w3LU8mYgnlG9tImlT/dS6v5mz9MNbGBuvL43jU+I+Vnyt7tz4lOP9O5b+0wf7qfzwxcZeJONZVgQcxAQRRBkSiPTrgQCRqEFy2R4fFfg5oQgmyseaIW/1SxX9mFiNo20WyTHSyayU49SBfruu+vLf/wAi3/8AYj/li2XvKX8R/wBjfT+1XzGR4dJXjZkTUbAkzVrf6msL+zFTG076pjMdNHfZ03wAB9d0cTjeVGwzEAA7eIn88MWNUeM8Ry8iqUzEGtGDLcqb+o69CP8AxizSNQ7YpE8ZcAW7g2F8PEoHXS0+WCmrt0JNdLF0TsO+M7I3tAGbbonO+cUQusWeyqihmogPQSRgfgMX7Mc7PmVAbWy6f0llP7TF/vL/ADwdm3oppeZc/k2jaJp4WRwVYGVdw13uDfc4sBStG4scHNOo1Xjh2YyEC6YZMtGO+l0F/U3Z++JTJZ5JjmkcSe9XP6cyv9pg/wB1P54EpC+PcSilQxpPlSrAg6p1FHsRV2Qd+3QYXI0uFBVdqKpC5eHZN9ZkzauZAwcGeOqarAskgAAAAHYX6m2KRoNV6hWKFkMWZy8mgGvFnUHdVUG1sE6VIJoXZJs74W9pJBHJVIOa135gy2TzbQtJmYPyer89D8Vdi2m/KOoI+WLkyVla4gHeufmpMbHEFzbI2RLh+YyMI/JzQA92Mqlj9WJv7dMVYxrBTQrkk7q9/TuV/tMH+6n88XUKf07lf7TB/up/PAhT+ncr/aYP91P54EKf07lf7TB/up/PAhT+ncr/AGmD/dT+eBCn9O5X+0wf7qfzwIQjmbikUkJjjngbUQHHjILW9xesUCLFiyLBAOJaaNoq9CUpZblqAyGR8zlPPqMlzavNJGElpS2nzCwSdXWxXZpmcRVoDWDUBEZ+BZXQvh5zL6wR5iyLsFZAPyTKSAjadLFlodMVEhU/KdwjnC0yEJVhPAZApBcyrZs2xq6BY9axS0FxKSvaVxKFsyhWaNh4Q3Dqfz3+eIUL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643" y="4038600"/>
            <a:ext cx="4327358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BRAND NAMES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530725"/>
          </a:xfrm>
        </p:spPr>
        <p:txBody>
          <a:bodyPr/>
          <a:lstStyle/>
          <a:p>
            <a:r>
              <a:rPr lang="en-US" sz="2400" b="1" dirty="0" smtClean="0"/>
              <a:t>National brand </a:t>
            </a:r>
            <a:r>
              <a:rPr lang="en-US" sz="2400" dirty="0" smtClean="0"/>
              <a:t>goods and services are advertised nationally and sold in almost every community </a:t>
            </a:r>
          </a:p>
          <a:p>
            <a:pPr lvl="1"/>
            <a:r>
              <a:rPr lang="en-US" sz="2000" dirty="0" smtClean="0"/>
              <a:t>help consumers by:</a:t>
            </a:r>
          </a:p>
          <a:p>
            <a:pPr lvl="2"/>
            <a:r>
              <a:rPr lang="en-US" sz="1600" dirty="0" smtClean="0"/>
              <a:t>can be expected to have uniform quality, even when from </a:t>
            </a:r>
            <a:r>
              <a:rPr lang="en-US" sz="1600" dirty="0"/>
              <a:t>different businesses</a:t>
            </a:r>
          </a:p>
          <a:p>
            <a:pPr lvl="2"/>
            <a:r>
              <a:rPr lang="en-US" sz="1600" dirty="0" smtClean="0"/>
              <a:t>make comparison shopping possible</a:t>
            </a:r>
            <a:endParaRPr lang="en-US" sz="2000" dirty="0"/>
          </a:p>
          <a:p>
            <a:endParaRPr lang="en-US" sz="2400" dirty="0" smtClean="0"/>
          </a:p>
          <a:p>
            <a:r>
              <a:rPr lang="en-US" sz="2400" b="1" dirty="0" smtClean="0"/>
              <a:t>Store brands &amp; house brands</a:t>
            </a:r>
            <a:r>
              <a:rPr lang="en-US" sz="2400" dirty="0" smtClean="0"/>
              <a:t> </a:t>
            </a:r>
          </a:p>
          <a:p>
            <a:pPr lvl="1"/>
            <a:r>
              <a:rPr lang="en-US" sz="2000" dirty="0" smtClean="0"/>
              <a:t>Costco = Kirkland</a:t>
            </a:r>
          </a:p>
          <a:p>
            <a:pPr lvl="1"/>
            <a:r>
              <a:rPr lang="en-US" sz="2000" dirty="0" smtClean="0"/>
              <a:t>Walmart = Great Value</a:t>
            </a:r>
          </a:p>
          <a:p>
            <a:pPr lvl="1"/>
            <a:r>
              <a:rPr lang="en-US" sz="2000" dirty="0" smtClean="0"/>
              <a:t>Usually sold at lower cost than national brands</a:t>
            </a:r>
          </a:p>
          <a:p>
            <a:pPr lvl="1"/>
            <a:r>
              <a:rPr lang="en-US" sz="2000" dirty="0" smtClean="0"/>
              <a:t>Save money and offer good quality products</a:t>
            </a:r>
            <a:endParaRPr lang="en-US" sz="2000" dirty="0"/>
          </a:p>
        </p:txBody>
      </p:sp>
      <p:sp>
        <p:nvSpPr>
          <p:cNvPr id="28674" name="AutoShape 2" descr="data:image/jpeg;base64,/9j/4AAQSkZJRgABAQAAAQABAAD/2wCEAAkGBxQTERUUExMWFhUXGR0aGBgYGB0dHRweIBscICAgICEgICgjHxwmHxweITEhJSorLi4uICAzODMsNygtLisBCgoKDg0OGxAQGzQkICQtNCwsLCwtLywsLDIvMi8sLDQsLywsLCwvLCwsLCwsLCwsLCwsLCwsLCwsLCwsLCwsLP/AABEIAOEA4QMBEQACEQEDEQH/xAAcAAACAgMBAQAAAAAAAAAAAAAFBgQHAAIDAQj/xABPEAACAQIEAwQFBwgHBQcFAAABAgMEEQAFEiEGEzEiQVFhBzJxgZEUI0JScqGxFjNigpKywdEVF1NUk9LwJDQ1Q6IIVWNzdLPCJUSj4fH/xAAbAQABBQEBAAAAAAAAAAAAAAAAAQIDBAUGB//EAEURAAEDAQQGBwYEBAQFBQAAAAEAAhEDBBIhMQUTQVFhcYGRobHB0fAGFCIyUuEzNHLxFRZCYiOCorI1U1SSwkNjc4PS/9oADAMBAAIRAxEAPwCzeOeMoMsp+bNdnbaKJT2nb+Cjvbu26kgEQvnTiX0nZjWOT8oaGO+0cLFAB5kdpvefcMCEvw8QVaNqWqnVvFZXB+IOBCs7gH00zRusWYnmxHbnAdtPNgPXX3avb0wIV/Qyq6hlIZWAKsDcEHcEHvBGBCSOION2EjxUoS0e0k0h7Cm9rDxNwR3kkGwNr4rPrGYb1rbsui2lgfXnHJozPr9yEIyji6dp4w9ajrq7SLERqABJAJiFuniMMZVcXYu7Psrdo0dSbScW0iOJcMP9RWlNxrWC1QzI0RNzAALhNRW4Nr+sNN9R3tcWIwgrP+bZuSv0ZZvwQCHfVsJiY6scunBNPFvEjR08DUpUtUMqo53ABHXfa+4G/TfE1WoQ0XdqzLDYmvqvFbJgJI5KFwhxVI0wp6l0cuuqGVRYP1uOg32YdAbqwOG0qpm67oU1vsDG09dRBABhwOzv4bdoQriDiuqjlqlSWwjljVBoQ2BDkjdd+g64Y+q4F0FWbLo+g9lIub8zSTidkKzBi4ucWssqqCzEKB1JNgPecI5waJJgJWtLjAElIHHnH8lJNHHTpG4ZBIXa7Agswsukj6p33+7CNcHCWnBbejtFNrsc6qSIMR5zzXPNvSHMhhKQoEeJJCHJJOpbkAgiwHS5G/W2LlGg2oySVl1qOrqOZORIT5SZhHIQA669IYpqGpbi+46jriAscBJGG9VQ9pddBx3KQ6Agg9CLHDE4GF8xJksrVbUkQ1SiR4wLgXKFr7kgDZTiiG4wu4NdgpCq7AQD1rpScOVMtS1KkRaZL61DLZbEAkte1gSN794wXSTCa+1UmUxVcfhOSnT8DVqvGvLVuaSqMsiFSwBYrqvYGynr1sbYW45RN0hZyCZyzwMqJScL1Uks0SRduC/NBZVC2v3kgHoeh6b4A0kkKR9rosa1xODssM1IXhGcBeaUiMkXMgUsCZvVsi6b2c6gADa5I87FwphttM/LjBg8OJ4LtVcBV0aO5iU8tdTqsiM6i17lQb9PDCmm4JrdI2dzgAc8jBhTPRLRczMNfdFE7+8jQP3yfdhaQlyi0vUu2eN5A8fBU3fFtcosvgQmLM6KlTLaV1EnyuVnZrnsctWdRbzuo+D+WBCXb4ELL4EK4eMeGq7Oa2eoVooqaNzBA08mhW0MVbRYEm7hje3l3bCFA4D4Hkjrq2mrKZXkSjkaNWAcMxZQjp3G5uAeo3GxuMCEu8RejWvo4efLErRj1zG4fR09YDcdeouPPAhcsi9HeY1cPOgpi0Z9VmZE1fZ1EEjz6YEK2vRDnc6ZdW0kyss9CGKqwswVlYqu/gyn3FcNcYaSpaDQ6q1pyJHeh/CVEk89FBJvGySSsL+uweRbHx7Maj2BvE4o0mhxa08111uqvo06tVmcho4CAe8ns3K2q/L4kgk0RRrpja2lALdk9LDbF0tAGS5SnVe6oLzicRtVHx1hSOlYDV81JqXuZObLqB8it9+7r3YzgYAK7V1IPfVaTGIg7jdEdvkpq1zBqWn1F4hOksLnrodgCD5hgb+DBx4YdeybsmQoDSBFStEOulrhxAz6RlwhRMvnZvm1JEgcvTt/4gsSg+0NJA+sF+scI0nLqU1VrW/GciIeOByPRj0TuW9dmZnWqmIsXlgJHgdMt/vGAuvSeXim06GpNKnnAd/4q/V6Y01wqXeNYebEEVwHDBtJ79iOvQHfa+MfS1aldFNzwHZwdvl0rS0a7V1C8jCIncqt4moi0DAgh4TqsRvpawYfHS3s1HEei6pa51J3MePmuloPAqBwODsPLxHUjXFOWCGoguOxHTRlh4lOwB7zoB8jjrbILzLvFcRbrVcbUrHeT0nJReFxoqo6ieURLqLamvqe9+gAvY33Y2HXfFm32qjTpmlOO7cuUsnwVhVqujnmftxyVyIwIBBBB3BHQ4xV1QM4hUzmSpS8SB5GVIy3M1MbAaoiCT+vfFUw2riukpl1bR11ok5dR8kXyWvpKfMqiU1tO61euxDbRkEEBz0AYE77Ds+eHNLQ4mc1XrU69WztZqyLnbyQvPs8alpI1SSgDrMsghpAzWKnVqLa7AG1iCu4Ptw1zobAjoU9CzitVJIdEES7qyjxU/jbiajWjqHpJUaet0LIFILKuix1Du7IK+1sOqPbdN3MqKxWWsazRVENZMdfnj0IJxhnELtlRjqFHJRNbpZzEQY9yveRYnT32wx7gS2CrNjoVGisHNzyBwnNMGY1tFIKh6qeie8fYlpmaOd202syBje3QXJGwuLdHktMyR0ZqnTp123RTa4Y4h2LRyK4ehChtDVTHvIjH6qlj++PhgoDMp+nKnxMZwnr/ZfOeLCwk6+irhQV1X87Hrp4weZ2yu5B0gEbk3F7C2wO/cRC5elOk5FcKZQwip4Y44tVrldOosbAC5dmJ88CEn4ELMCFdnFmQNm0MEdNUQrLRGSCeCV9BVg+kydDs2m9/wCIIwITMa2KnehpzVprmy+WniqwbrzLxaGB8LglSTvt44EJS4e4cnyaCvmzGSNYpYHhSIOGM8jeqQO/a43F7MSbAHAhSOL8ircy+QT5U2qlWCNEVJQnIddjcXFiAQLrc9m3hcQmT0bQStmeYc+qSsZIoopJURVUtd+x2QAxUCxPXu7sCUGDIQLiDJXoJAjmRIkctTVSAnRc+o9rfzBuQGDEYznsNMwcthXY2a1NtbbzYLiIew4TG0euqAV0fjerZChr6ZgQVJMUoJBFu6G18LrnxF4dvkmjRdnDrwouHS2P9y14GhWSvpIlKyrFFLzSA2mzc3btKCR84o6d+CiAXtAxiUuknOZZqr3C6XObGU4RuJ3FaZvlq0NWIJmKxLIs9PIQT2dQLIbAk3At9pVOwYnCOaGOunLMJaNZ1roGrTEuIuuHRgdn7EjYiHDPDhrMolKgiVah5IG6E2SMEA+eki/cQD3YdTp36R3zgoLZbBZrc0HFt0NcOk90zy5pXqqpZI2C3E80kWuLSb615gYjawDFlOm9wxYWsBiIkEcStJlNzHAn5Gh0O4GI6oOOUQvocY1FwSD5plBkk1KwBI3B8ttvuxz2ktCutNbWsdE5g8FdoWoMbdIUKXh3VYSGNgB3k30nYjp6pBII6bnod8Fj0XarO5svBA5yORjsy6cVN78Gzdkeu/iuvE+Smq08vlXXvckjy7IBBtc9dvEHu6QVajARTMTt8lg2yg+s0NbHT5bfWCU5uA5jJ85Uxa28SxY+wEb4p6lx2rIdoas50ueO1WLl1IIoo4gSQihQT32FsWGiBC3qVMU2Bg2CFV/ph4fmnqqZ4InkZ42Q6QTbSwIueg9c7nEFZpJELo9EWllOm8PMAGev9kAo/RRXuAW5Mfk7kn/oVh9+GCi5W36Ys7ThJ5DzWVfonr0BK8mTyRyCf2lUffgNFyGaYs7jjI5jyQek4Gr5JDGKWQFepeyqP1ibH9W+GhjjhCsP0hZmtvXx0Z9Xmj8XohrSN5KdfLU5/wDhh+pcqh01Q2A9nmoGZ+jOvhFwkc1hciJ7tbx0sFJ918IaTgpqelbO84kjmPKVaPo4y0wZXGrKVdg7sCLEFibXHjpAxPSENWBpKqKlocRlkvkxEJIABJJsANyTiRUVcnDVNHQLT1Fe3yKKEFoqVn1SyysCrTOqgNfSQgUrsBvYXuIUbj/IY81c1uW1CVD6FD04NpAFuNSq1j0+iR42ve2BCqSRCpIYEEGxBFiCO4+eBC1wIVv+nrgtoqg18Skwy2E1h6kmwBPgr7b/AFr/AFhgQqiwIXpOBCk5fJNq5cLSapCF0RlruTsBYdetrYEL6o9FvCX9G0CxPbnOeZMR3MQLKPJQAPC9z34EJtdARYgEHqDgSgxkhj8N0ZNzSU5J6kwp/lwzVs3DqVgWy0AQKjv+4+aWuIOK6bK5lp4qRdTqGPLCRruSB0G52OLtmsWsYXCAFTtNteXAPJceJnvRSTMYKqtehmgSQxoJLtpdQeyCLEbN2vhigS1zrhC1G0K1CzNtTHESYwkHb1jBTUz6ihLQc+CIw7GMssekWBFgbbWI6bYnFJ0CBgs19W84lxx4pPruMaP5chpKNapg15p4ogWUEWGlrdpr23vYjYEk7SiyYX3QDsQbdUu6oOJbukwmyDjGhZNYq4AB1DOFYeRVrMD5EXww0XgxCbrG70o+k2tneTKnoJQkksjcpzcKwaMEBha+htrgj8MMIgwU4GcUmcQ5+ayrqTJC0FRFlU8U8TD1XDE7HvQhgQfA+8olXPJNVHU0NQlEaMtRS6CJBIKyQQalDBT2LsQ+4uTYdwIEJ49G/CVJUUkFfOPlNXKwmed2JYSK9wBY2XQVC2HhY7bYEKysCFmBCzAhZgQswIWYEKKaFeaJd9QFuu3+v9eOEjGU/WG7dXeYdk+w/hhUxfLWQxVlHFeDKZ/ldzpqXhkfQP0IymkNbbVvgQglbw/mUzmSWlrJHbcs0MpJ95XAheUfD2ZROskdJWI6m6ssMoIPkQuBCYeIRV1cKmTKJvlZ2lqRBKC4FrHQoC67CxYg7dAL7CEsfknXf3Gq/wACT/LgQvseaFXUq6hlYEMrC4IPUEHYg+GBCqviX0G0kzF6aV6YnfTbXH7gSGH7Vh3DAhAIP+z++rt1yhe/TCSfvfAhWPwX6OaLLu3Ehea1jNJYt5hdgFHsF7dScCE34ELMCFmBCCxUMfy6WbrKIo0Fx6q3c3Bt9I9R+iPHExe7VhuySe5MDRfJ2oRkuiTMmnSLQwSeCXxLJLDpJ82U3v4d5tim2DUkcR3LatF+nYxSc6RLXN5EOmORVfcbws1bVBQG/wBrhJHyYyGwhS7FwPUF/wA333PjjYokBg5HbG1c5VHxdO5HOH85ipIZHaGaWbmyMqR0zoJHLGz202VdGgC5uO1tfEL6Ze4CcIG1PY4NE+CTxFKWjd1APIlDE0LEKzFjoO3aY6vzndqPnaxIAIG/eocZnhuVtZXksM9Hls0uoGlijkQg2F+Ut7+IsMZ9T5zzVyn8o5LfPcroKl2eXaQxPAzqCrGN+qnbex3F+hvbqbtulPQ3KeE8ugmim5s8rwAiETSyOse1uyp2G21unTwFi6ULlS8H0MVQJaeqqqdOYJDTxSssDMCDumk9k2sVva2wtgulCc1zWImwf7j/ACwXShTcNQoWbZnHTx8yQ2GpUUd7O7BVUeZYgeXU7A4EKbgQhGZcT0kDaJKhBIekanXIfZGl3J9gwIUuirWk3ETovcZLKT7F3Yexgp8sCFMwIWHAhL1ZxHHFIxkmUIqsSu19hfba5Pl33wIVTQcdZzX1ksWWurKt2sYo1CrcAC7i/fbfc77YEKb6OPSBmc+YyUVTokYLKCdCjlugPUpYFdQ09+5G+BCuTL+Zy15ttffbp12+7AhScCEg8d1xFQqrmPya0YugWQ3JLb3UW6be7FG0vh0X7q6bQ1AOoFxs+sk5y0bBhihGXZm6rK/9L67Ja7RykIWdQGsRueoHmb92ImPIBOsnoKvWizMcWM90iTsc2TAJiZ61EGZyf99//il/y4brP/d7CrHuzP8Aof8AU3zXaoqpk06s6tqUOPm5D2WFwdh92FLnDOr2FR06VGpN2xZEj5m5jPapGT5m/MJ/pbmgRyEqY5LWCN2rldtJsfdh1OoZ/EnPYVFa7My4B7pdlzRN5u8YZ7Rgu1LR10kDTpmoMShiz6WsNIueq32wobVLbwqYKOpWsNOsKLrJDjECRty2pq4Gmd6Yl6kVPzhtIARtZezuATY3388WrOSWYulYumGMZXAZS1eAkTO/HAnZCD5xxStJm/KlIEM0Md2PRGDSAMf0Tex8Nj3HGrTs5qULzcwT05LBfWDKsHIhGqLMCuYPTcpQrxmoWUH1t0Qgi25vfe/TTtjOvQ+7HFa76IdZRXvYg3Y3ZnDh0Zyk3Pah4p55o9WpMyFwrEakFHCzgi9jcJ3+7rgtZIbTI9YlWNEMZUNWm+ILeoyADwzUUMvLpW/2mVHas7MUkhdghtHbtfRAB/ninhAz2rVh16oPhaQKfzAQJGOzambJ0Ec+YoXYhFiVdbk9YLnYm1yd9hizSEVCOSyLcb9mougY3iYH93giuQf8Ig/9Gn/sjFt/4p5+KyKfyDkqx4o9EbL8pq3qk0XkmYCEswW5Y/TF7D8MaFK3TDAOGf2SFqAt6O4g6L8sUlzGBamNgZEaRQx5mxEal28Bb6wvL72Ym727sN29JdWi+j6P5K9WarTAoDK7Up+cDEgaAJCTcjoQCNrgYPezeuRjz+yLqb+D/Re1NJFWipR0EbuFERUkPCwG+o29e/uxXrWy+0sjt4pwbGKuHGanpH9LPCM+Y0scdPIqPHKJAHJANlYdQDZhfb34EIFlXo2r5gBmeaTOg25MMjWb7TEC/n2SfPAhP3D3DFJRLppadIrixYC7N9pjdm95wIRfAhZgQoObVWhNioY9L/y78CFRfpN4lePXGJItVypVRuCNjtew+GBCH/kyKHKTV/0rJBVSorGCKW2sk9lWCsGJCtc39Uk4EJ0/7OSxmjnYQKsgk0tNuTILBrG52036Cw3Bte5IhW9gQswIVdcTcL1kte1REkLr2QglIIsEsbqRY7kn4HFCtQqOq3xHSur0fpSx0rEKFQuBxm7gc5wPKFvBk2YrFIBBRBmKiwjQKV7RbVtvvosPbhRTrAHAdSY+2aOdUaS+oQJzJkHCIx3TKHV/CmYypoMFGouDeNURtvMLe2I32es4RAVyhpXR1F98PqHmSR1SiGS8EypWxyTLG8KRqtiQblYVT1SOmq5w9llcKgc7IDwhVLVpqk+xup0iQ9zid2BcXZ8oCY+I8jDUkyU0MayyLpFgqXBYXubdLXxYq0pYQwYlZNgtpbaWPrvJa0ztOzDBD6LIJ48nal0rz2VwRqFu057/ALJwxtJwoXNqt1rfQqaUFpn4AQcscANnNEuCMqemo0ikAD3csAbjdjbf2Ww+z0yymGnNVNL2plqtTqlP5cI6APFAeK+GFqK1pJqeSROVGEZGsLhpdQNmB70ONWhaCynDTGJ8PusOpSDny4KXwllEkUsd0dY4o5I15hu1j8nIHrN2dSSEC+wNrC2K1pIfUD+BmOau0H3bM6kfqaR0BwPeFGzrI5kqmmWOSaFphPphaMOr8pImDLJYOhRNirBhqbY7HDXMbVDZMFvUfUpaFpfQvgNBDhHEbcMRthCcsmippKUGTlpSmYvHOrRzWmNl0KQRKASF7BNz7bYhbZXtLbuIE+v3V+tpOnXZVL5DnXeXw59a7T5bUVFRLNDFUXlcODMqQwrpTQhZSWmfSpOwVbnww8Wdoffc7bkPUdqhdpEmzigxgwBEnPEyYy28E7JRCChEINxFBywT36U03+7D71587ys8CGwhGfZ7FLDPTkSLrSSLVpU2uCt7ahe1722xjfx2hSqQWnA8NnStAaPqObMjH1uSvl1NFCKcxySF4I5LM8QbVNIFUysOaLgIpQJfZTYNtiR3tLZ3TLHY8shsR/DKm8dqiw5VFpKNNIqFpZOXDCscayyIIwVUyNpRU1jRfcuxuNgFPtPZ87jtmcZDHfv7kfwypvHb5JxyfN4xTx0o1lkh0ayoAOiPrbUbX09N8FDTFG01wxrSCTtjnvTathfTYXEjBNmNFU14TgQvI5AwupBG4uDfobH4EWwIW2BCj19akMbSSNpRbXO+1yAOnmcCFATialOi0o7ZsOy2x1lLPt82S4KAPa7Ar1FsCFDo8xpqiZGWeKVrrpCq17vFzUO5NvmxrGw7u/AhVxnHB+W10ss8tdPGS8jcvSBb53QQnZOs6yFspJuyiwJtgQoNJ6Nsm5naq6p1XT3KNbF5V5YUJzC4ML6lC3AB32NhCtDh/N8tgijgppI44gpK21BbaS5JdhYkqGe5NyAx7jgQp/5VUmjXzdrkEaH1CwBJZdOpUAZWLkBQCDexGBCJ/K4/rr+0MCEmekTi2eikiWERkOrE61J6EdLEeOKlprupkBq6LQmiqFtY81ZwIyP2KXco9IFdPKIwIFFizMUayqBcse33D+GKFo0m+jTLyJ3DedgWnatBWGz0jUcXcBIxOwZKdmfHNSKdamleGWHVocmMhkbuuNfQ3HxHW+K1DS9c1TQrNDXRI3EfZZ9j0bZKtXVVQ4E4iDgesKJlHpArZS5YwRxRrrkkMbHSPZr3YnYDE9o0nUpAACXOMAb/ALb1ctuhbDZmT8RJwAkeWQXXOOPauOOKaIwvBNfSxjIYMCbqw1kX229/hhlm0rVqPdSqAB7cxsjeFDYtFWOu403hzXDjn/pXvCnpAqqishhkEWhyQdKkH1Sdu0fDF+laXueGlS6R0DZrPZn1WEyN5G/krLrqtIY2kkbSiC7H/XU+Q3ONFrS4wFxxIAkoBU1UrLzJtUYO6QK2lgD0Mrr2tW3qKQBuCW64paS0jTsTDdF53rsz6tims9ndWOOA9evNRIGcm6RIB5Rrb3kj8TjmmaU0raHTTmOAw6z5rRNlszMD34omnEEcRKTSRqQASoYFwSQLaUubEkW2HXvx0NmrWiYrADDeJno2bjgeeahNhe8XqTTG+IHWY3YojGsFQsUwCSBe3E5F7XBF1vuDYkY0GuwwOapVaTqbyx4ghTL4ExBuI89gp0KzMbup7K9bG46myjvtc72Nr2xG+s2niVFUqtYPiSLU8V0xYsICwJuSWsbk+URH34zHU7KTOqmfW9RnTbm4B2HT/wDkqRl/EdA5AdGUnwsw+9VY+xQThW0bFtpAeualp6Xc/wDr9dIB7E4U+R07orpurAMpFtwRcHpiyNH2Q46sdvmrYtdYiQ5dosgiU3AIO4v2e8WPd4HElOx2em4PYwAjakfaKrxdc7Bccu4mSoldIIZpEQsrTaVWLUADpBZgzXuLEKVN73tiyoUp1PFbyTQSugialqkinRZOYjRVKFElDFV1KJCNwO5uveIQI8SvS5dHBFMyTU0kwvqFmSKrEZBBVtdo2uRdbAasCEfk4yeOsnXnK0YqnBVt+XBDRCSRhbcAyW3O17jAhGY8+SeGkiqlKS1IjZhGQQkmkTKjAkupYKSLi3ZIuDa4hd34IpjMJu1q1l2BCMHvK8oB1ISoV5GI0FSQbEkDAhScq4Tp6ebnxqwe0g3NxaSTWdv0fVXwXbAhRW4JhPWaoOksYruvzLNIJCydnrrA9fUABptYkEQvV4KiB1iaoEwbUJtalw15SSLpp3E8i2KkWIsBYWELZeCqblGFuY6EksGfdrxNEbkAHdHO/W+98CF5W8GRTBOdNNK6lrPJy2OltOpLGPQFOhd1UNtfVckkQiv9CU/9jH+yMCFW/pp/PU/2H/EYzrb8wXaeyv4dTmPFK9IvKyuqm6NKywKfI2LW9twPdjBrHWW2lS2Nlx8FZ0s81K9OiNmPXgOpT/R1pcz0r+pLF08xtt4GzdfIYr6ZlgZXbm13f+ydpulcp06rc2mPXUh/EVOaahgpjtJNIzy+xCQo9m18T2R4tFqfWGTQA3pxPkqzavv1sadgjzPbgpVCOblFQnUwSCRfIG38m+JxHW/w9IU3fUI9disW86i3U6o2ju+xXD0eH/6lTfaP7jY3bP8AihXNNfkKnId4Vo8WV6/KoY3BMUEUlZKo6ty7CMftktv3oPDG606ui6p0eJ7MOlebUqRr12URmT9gg1XxcZGYxxxqxtpJYSEkTxR9nu3Rzta9xfpucl1Gi55qFoJ448MAcB0BdNT0XqwA9xI24XcLrnY7cwNsdKg09PVzqgn1uHKuIpJFAk7MguoewuraWMVtNlB3viW652B6uv1Cne+y0S40oESLwB+HEYEjYRIDpnEjBQeUFUq0vNd5kTlU6yBi8Qh1hRdI0AtbmBSdxbYEYaBAju4QrF4uN4NugNJvPiIdeifmcc/lJGWOKsbg12+SrG0bxmL5uz6L2AFvU26EDoDtfFml8sblzGkg33gva4G9jhMY88UaxIqCpr0oVJatZT9Cy+7low+Bkb4nGbXM1TyHmsXSRkx6yHmVqtGxoEaOJnMh0mwBsB3jSoO5UdSegvjH1496LHOADRviZ5mMBuTjScbEHMaXF2GWUbcBOYGZOQSzmNE8YBdSuq9gQQdrdx37xv8AyONBlRjyQ0yqLaFSmAXCJ8FdnAVSXooye4t8CxYD3BgPdjUs5mmF0VIy1MDC4t44mUirnhuCvonmhWjd2dIUSUPH8nLxoYjM3aDoGjWG8aqTdGt1GBCN03DFBRqgkUylhyVMt5AELBgljdViQ2C39W9r7m4hMCVsRmaIevvq7JtfSpI1WsW0shtfpbwwIQ3NYKCoEDzwxSidl5ReIMWJRmW9xcdnV1wISfxTw81LKHpjPNK6Tinj5IflyTyhppRIAqhhGWCrIdwLasCE1cIZM8cKiYFFRl+Twl9RhRIwiqzLszmxdtyLtYEgXwIRrNsxWnhaVwSq2uFtc3IAtcgdSO/DmNLjASEwJQyo4qiRiGVtjMBp0naFAzbar7joPYTYG+Hii49nakLgF4/FsQ1XSTshSRZejLq+t3C9/GxtfC6kovBbVHFMaCQmOTscy9tFzyygtbXsWMi2Bt522wCiTGKC9TYs4RpEjAN35ljtbsab9999Qtbzwy4YlLKI4YlVT+mn89T/AGH/ABGM62/MF2nsr+HU5jxS/wARpoymjTvkkLn4kj7rY5yyG/pCq7cI8E8nWaSPAgdQ8wo/Akumvh8yw+Kt/HE2lW3rI/1tC1dLtvWN/Qe0Lb0j1GvMdPdHGFH4/wAThmhWXbJe+oysnQTJqF3DvP2U7gFda1kX14b/AAv/AJsQ6XNw0qm53ruVnTowpO4x1/sh3o2/4hTA9QzD4Iwx0FD8UKTSL7+i3O/tHeFZme0qtmyxyEhKuikgBHW6vqNr7X0scb5bfsrm7j3iF53RqmhaW1RmMR0GUrcP5qJ6mCCMJC4meRpW7UjKAoChnuS7aSDawsFsNrYzGmSAMMV2tssxo0H1Xy4FoAaMGg44wNgnCZxmTihmTZdJV/JFWRhIee4k3JDKQyknr6wAv54awF0K3aa7LLrXFou/CI4HAgdGxFMs4cqkUTM0S1CzTFo5TcOkkaqx+buR9Pw232tvBUtNKlN5wBE4ZnqEneqle32Z51TQSwtbBbgQQSQPi6E58EUAo0amJDSMxlfljsISANG51bBR1HePEYv0mXBG/FYOk7T74/XNyb8OJ+IxjJjDamjEqyVUHpNjeGvEqA3IEl7X+iEPuHL38NS+OMy2MaXEOycPXgqFpa5rw9mYx9dWKADjGpAskpA/SCsR7CRcj23OM06Ms5Mubj0jx7lF/EbQMGnrAMeuK0r89NYiRSj51L6ZV6bj6Yt2VNhdhsOtsLRsgsri9h+E5g+G/l2qV1Y2toY8fEMiPEbPWCuLgSm5dDDf6QLj7LMSv/RpxvWdpbTE+pxV1ggI+MTJy2wIXKopke2tFaxDDUAbEdCL9CPHAhZ8nQOZNC67aS9hqt1tfrbywIQmXOqGCyGaCPSTpUFRYm97AdCbn4nCwklEaHMYpheKVJB4owP4YRKpWBCj11EkyGOVQ6GxKnobEEfeAcK1xaZCQiVFbIoCLGO47fVmPrizdT3j+Pjh2sdvRdC2OSwGPlmO6EqSNTblVCi5vc7AA+O973ODWOmUXQsOSQG94wdTFjck3JKE9T0vGm3TsgdMGsdv9eii6FvT5VEjBlUgre3aba4AO17WOkbeIB64QvJRAU3DUqqf00/naf7D/iMZ1t+YLtPZX8OpzHigvpBTTT5fH9VF+5LY5nRJvVq795PejR5v21zt7nFBeGXtWU5/8VB8WA/ji/bhNmqfpPct+3ibLU/Se5b8af8AEZv9d5wzRf5RiyNBD5uQ8UZ9GB/2tx4wsP8AqTFPTn5cHc4dxU+n/wAs07nDuK4cGQ6M4RfCaT8HP8cbdgde1buHgoLQZ0Q/l/5K2eMMkapiUxNpnhcSwt+kO4+TDbw6dbY6OhVDHY5HArz+oy8MMwkvhZKKRDBL2auKdpFSo+bYMSLAaW7QsAdNzvva1sVrTYazKU04ccwcY6YxWw/TzqtY3ZYC26RgZA244Tj0BM65XOqiNIwiDoqaVX4Aj2745G0WXS1Y3XDDcCAO/vUptNBxvudJ3mSUFzziCGgUgsstSdlhQ3se7WR0F7dnqdgNr42dC+zr2m/W9etvfEg59t0i2LrFO9GvDssKy1VUT8oqTdlPVRcncfWJN7dwsNt8dHa6zXQxmQWfQpkS52ZTLNncCM6vKqFG0tqNvoI5P2Qrrc9BfFG+3KVIajQSCcvXitMympXjvOYWjuRd7FQy3vuehFjv3WwjrpHxZILmxJQDMOGstDC8TMzPy9KO7HVyzJa2o27A1d21vHFc2ahu6pHcmuuc+3iu2WUGWRkaVTUDfTLrZlNyPVkvoN1PcOm2HspUWGWgT2+aA5iN/wBPU1gecljcg37ha59guN/PE19u9O1jd670uYxSMVSRWYXuAb9DY/A7YUEFKHA5KZhU5aSyBVLMbAC5J7gMCEjcU18kit2+Wii5jN1JF1AJP0vWG2wBNtyDZwTSg2VatCRLTF25jSR3KL29ACntEHsqJOttyuHmm4C9GCibVYXXAcUlyZLVpmOlBJSSO7yB2IGmPUWLEglXCqdwCQTYd+GKRXBwZxKagvBMV58YBuLWdD6rbEgNYjUoJsSO4g4ROUyl4lQq7OulUJW4N+0A7EbgEHSoN7WOtQCThEqmjOI+Zy+1qvbptfVp6+R6jqNvEYEJeyLjESrVhlHyimkdXjFwNIcqp1WI7iNvDpvgQmGpzmJGdS1yiF2tvYA2Pv8ALAhaU2eROVC6u0SoJGxI7vhuPEbi+BCJ4EIHxDwrT1jI04YlAQNLW64iqUW1DLloWLSdexgilGO8Sh1V6PaSTTzDO+n1dUrG3dtfpiuzR9CnNxsTuUlPS9em++0AHkuX9WdD9WT/ABDh/ulNWT7RW07R1KPL6PMtTrqHlzDf4Yr1vdKP4j46cepOpaat39AHQ1c6XhbLkb5t50JFtSyMux8xvbGebXoyoQ12I4gx2hSVtIaQqsh4aRugIvlnA1LDMs6cwyKbhmcte4tv47HGzTs1JkFnQqFTS1pfRNAxdPDpTPiystL3EnD1FWbVCqXGwdTZx5XHUeRuPLE1KvUpfKVG+k1+YS6vothIslbU8v6odSPuW33Yse/O+kKL3YbyjvDvAlHRkPHGXkHSSQ6mHsFgqnzABxDVtVSpgThwUjKLGZJmxXUqB/k2NTuJ5hJJfmOOXdgQq2to0gAIoFgD1uTfEer4qLVbZxPJcxwhThVADDSzNfa51E9k3G6i9h37Dc4NWEalq3ThiNR83JLHabnKVKnSeUYtI1Kw0BDYAjba1gAMGrGzfPgk1IGRjGeyFoOFE5nNE0usrZyeWde7kk3TYnWR2dItawFsGrEzKNSJmfXorRODotARpJWAR0XdFI1BAT2EW57A63HW4ODVCM0agREqblORLBI7pI5DliVIjtdm1bWQNsb2F7WPswrWQU5lO6ZBRbD1Ik70oZryKRQNubIFPsALH8MKE1yRstzcygB2usVtINupvbfqdIvYdBqNsXLLTDnEnYqFtquYwNG1F+HswHy2G7CwLXJO35t8W7WBqSqNhJNoAjemPjOngq6Z42aMsO3GTpOl13U+y+xHeCRjIC3iqN4F4sqmzumknlZmaQxMDsAHNiABsO1Y7d4GBC+mDlsNiOVHYix7I3AOoA7bjVv7cIlW6UcYtZFFiSLAdSbk+0nf24ELjDlUSmTsA8w3cEAg4ELc5dF/ZJ3j1R0bdvidz44ELaOijX1Y0HsUDvv+O/twIUjAhQszzSOAXc+fu8STsBijbLfTs0AyXHIDNWLPZn1jDUpV/pFiB0x2Zj0CAuT7DsMZzrfbqvyUwz9Rk9X2W1R0BUIl+A44eZUP+k8yqfzVK6qfpTHQP2eyfhfDfcrXX/FqOPAfCPXQp/d9HWb8SoCdzce3HwXQcI1bDVVVyQr3iIWt+udNvffFiloehTxIHTj3+SadK2Zpu0KJcf7vIT4IdxNw5BSU0dVTSyO+tbSFwwdWv4AAj/W+J7RZaRoxmCrNg0hWtVd1nrtAEHCIghWHkTEwrfuuPvOGaFcXWNk8R2lczbABVKD8Y5zoK06ycp5F1CQgkCzDsm1yL73PcPbjes9IuN6JAzCybXXDBdm6TkdmG9Q8tzKp02VaN/0llsPgCTid1CiM7w6FWp2q0OyuHiHfupaVLo/MlnjaWxCU8HRifG5LH2kALucMNNpEMaQNrneo81I2q5rpqPBOxrfU9wCYqmqVI2kY9lVLH2AXxUYwvcGjMrQc4ASULyuKSojWaWR1Eg1JHG2kKp3W5HaZiLE728sT1XNpuLGDLCTjPXhyTGguEuUnLqKaOV9U5khIGhXALqd73YWuvSwNz54jqVGuaIbB2kbehOa0g5r189gBF5LAnSHKtoJ8A9tPl1xXvtVptkqumBiMYkT1Z9imTVCra53PQAEk+4b4R9VrTBz3ZnqChDSVqlWhUsGGlb6idrW63v09+CjVbW/DM4xxndGc8EPYWfMoqZxC78oOS7C+kK4NvHpsv6XTzxZNB4beOXMKK+CYQrhKsC08ryyEgTyLd2LGwYBQL3PgAB1PtxSs5inJ3nvUVgY57IGJk9hO/YAjdHmUcjMisda2LKysrAHobMAbHx6YmDgcFeqUHsaHEYHIggjsST6b6Fny3mqLmCRXP2SCpPu1Xw8KAqv/AEOcYRxVLwSsAs4XQxOwdb2B+0G+I88BSDBWRx3U/wCym31h+BxYsf4zVVt/5dyqatzPlqXZjZdzv1Pco8z0+J6A41bTWbTYd+xYVioPq1BuGaBeiXLWqs4p9r6HMznwC73/AGtI9+MFdSvqevrFhjLv0HcOpPcB5nAhCYxWzHVqSmj6qunXIftX7I9wuOnngQtqSpdlJErPqOmI2Ua7dX9Wwj8D3gXF9S3EKZDUyI+mYLY+pIuwPkR3N3+HwOBCIYELMCFXPHacyrp4nuUknjVgDa47It/1HHPNF/SVS9sugciAup0SdXZalRuYaSOePkiXEEYppIoaYpSq0UzsyIgY6Athdhte/XrjYqfCQ1uGBVSxuNoY6rXmoQ5oAJMYzOXLkhK51VyoEEskhMFO9oFGoajFzdRAuJCpLCxAsx6WxFrHkROwZdEq4bJZabrxaB8bx8RwwvXYGRbOBwmQu1Tw/NNJIzqsAli5KGWS7MLwlNW7EvpQ3H1vH1i40nOJnDCMehMZbqVJjQ0l91143RAHzTGAESRHDqHf0iZhFNl94XDqsyLdel7E2B6HYjp7O7Dq7g6nhvUehaFWjbYqiCWk45psyD8yPafxOKehPybeZ7ysa2/inoShxurJVA9hlkQWSX1GKk9GuNLgHxFwRvtbHTWQgjbhtGY8x1rAt4cHbCDsdkenYeqehRabLtRH/wBOdh4rOwU+zrt+ti0asD8Uf9vruVEWeTjQP/cY9dKYqZGiWwhipARuQwklb7IAsT5ktbwxSe5rjJcX9g9dS0aTHMENYKc9Lu7xPJFK3LzJRtCOyWj0i5vY22ue/fqcQUqtyqHnYZV4sll3ghvB+do0K08h5dRCAjxvs3ZFgR4ggDcfyJntdAhxqMxacQQm0nyLpzCjZjmtRJPNRIYixpXkVkuCGvpVTdiAd+v3YirUG+7XxIJMdmeSs2Sq1lpaamLQQT1qNPmMU2UmA/n+SIuRb5wSgAAaPW9YA3ta2/TFGQ5kdi1WMdRtwqz8IdN7YRz3xhGc4ZorlhaneFaht+QiaydtagahfxJufPFQE0bU5z/lc0AHYCJw4TMqrUu1mE0x/UTHA+WSj5pl71JqRAwCsiAMfUZ1YNbbqLCxI+t32IxZ0cW07Y+vEtMDngQSOUqC042dtP8AqBJ5c+a8paoVNfHe0ctKja01AlzIoFhbqi9b+JXYY13sdSs5jEPOe6PEqiCHP4hL8FQy0okjuwhrXklVLFhGSw1hbG9r3G1u/uxiMBDAdxPir+hAwtfSeYLgQJwEzIngYThkE1JIxlp5FmkK2aS+p9N76SfoC++jb2Ystu5hOtDa7PhqCBsGzo38+1F6qnWRGR1DI4KsD0IIsRh6qr5l9IvouqKGRpIEaWlJurKLsnkwG+31umBCW4OMqxY+UZS6DYK/at/HDmvLTITXMa4QclpQUNbmUqxxI8zdAFUBF8zYBV9ptgc4uMkoa1rRDRC+kPRfwEuVwHUQ9RLYyuOgt0Re/SPE9TvtsA1ORzNgGqqeNxddLuPtq0QH3O3uvgQvOI65V0xM2lXBZzex0La6jzYm1/DV0NsCFMyxRpEhsCwFht2F7lFtvbbv8gMCF2rnTQdViNtr9d+nv6YELXKXZoImb1jGhb2lRf78CFLwIVd8Yf8AEaT/ANTH+MeOfpf8Rq829wXUaN/JVf0HxWvHOaE1TwtFE+mICFmQMyyyEW63FrKxtb6ONSu74oI2Yc0aJswFnFVriJd8QBgFreXEjbtXCHN6qaNI4XmJ+SkMAgHznIVlZWC3FyQAdQ3FgO8tD3uEDd4KR1lstF5fVA/EwxnC8QQRO4Y4HDEld8oymaqkExAKpUzh0lYhl+djYDYNcrotYEDa17XBVjHPM8T3hR2m1UrMw0wcSxsFowPwuG0jOdoO+Jy58ZrHDl8NGJkkmEi7La/Vjci5sN7b4SuWspXSck7RZfVtr7UWlrYOfRt2p5yH8wvmT+JxX0ICLG2ePeVz9t/GK3zjKkqI9D+0EWuD7wQfYRbGyx5YZCo1KbajbpS3T8JPGdliYdxBkT4gPb4Ysm1uI29h8FUbYGNMwO0eKNZdk2g3fQP0Y1sD9om7N7CbYgfVLlZp0Wsy7BH3RjESmUaqoIpbcyJHt01qG/EYc1zm5GEhAK6QU6ILIiqPBQAPuwhJOJSrpbCIWEYEINxTSSyRIIl1hZFaSLVp5iC91udvDY7G2LFmexrjewkYHcd6jqNJAhQ2y/ny07rStTmF9RduWDp0kFAI2a4JIvewtfrhwqatrm3r17n14gIu3iDEQmbFVSLwC3TAhRMxzFIQuv6TWHuBYkk7BQoJJPkBckAiFpQ5mkpYArYaSCCCGVlDKwPgQfu9mBCD5vl8GsNJl9PLqYqluWZXIBYgK6hb2VjbXewPswIUnK85p+atPTwsAVLMVjCJHYkaXBswe6kW0m217XFxCOg4EKHm2XiZNOoqwN1YdQf5f62IBwIQfM6VJgq1lMX0dJFAceZ6C3st7hgQhf8AR2XeqkUjHwSE3/cAwiFIyrhsGUOIOTEPrkGRvcuyfG/4gQnAC2FQvcCFXPHj8urgmYHRHOjuQL2Xs7/9J9+Odabmkql7bdI4wAup0QNZZn0m5uaQOePmu1bxjQNKXip5KmU6dxGbAqGC+tuLBm3C95xq1LTRZ8R6zh3qKlom3CmGVKgptx274nLPIZlc34kzGWyw08VOvQajrb3W/iuM+ppqkDdZidzRJ8AnjR1gpY1Xl54YD10r1OFJ5YkR5JR25JJSG0CRpGBN16WFvDvPTpiMVbbWEU6UDe4xnww8UHSdClUL2gZANwmA0Rn90VyjgSGEg2F/K5PxPT3DD26Kr1fzFTD6WiO37KpadN1aoj11BNkaBQABYAWAxuMY1jQ1ogBYjnFxkpN45z+eHmmlLs0EJlkURxlB6xXmPJInZIU9mO7237wC5IoS1s8U2Y1Hyk2SKN0jaMFdTxty17I1GzEDs7t7cCEOq85qJ6FkaokjniqqcODGodVepjRVksAmu4Z7JsUKXuGuRCs2ljZUUO+tgACxAGo+NhsPdgQta6rWKNpH9VRc26nyHiSdgMNe4MaXFSUaTqrwxuZUWqWpMZMbRK9tlZSwv4Fgw+IHuOGu1kYRKmpmzh8PBI3ggHoEHq7VDyGqkipkWrGmRVsSW1lgPpGxJv0uel8MpOc1g1mB61PbKdOraHGzYtJ3RE7NnQiX9Jw6UbmppkIEZDDtEmwC+OJDVYADOeSq+7Vrzm3TLc8Mua2gr43dkV1Zl9YA7ju/EWwNqNcSAcQmvoVGND3NgHIrxcwjJI1i+nVvsNINiQTsRcjcYTWsmJ4pTZ6gExtjp3c0PqatxTxusyveRFLqoAYNIF23Ntj13xWfUeKTXB04jEDOTCtU6LDXcxzCIBME5Q2cVP8AlA5xHNWypcpbcG/rE32FtrWxPf8A8Qi8MBlt5z4KtqzqgbpxOezlHihfENFFVQhueY9mVZFsRuV+PaRTsQdrAi+DX07l+8I3puoqX7l3HchB4Mi5itJVMJVCGyBVRVTTssb6wsdljFiT6t7m5w41WB10kTE9CaKTyLwGGS4y8J0/yejAkp/9nPaMkAeORuXIjkpqBBLyaz2uoBNzY4jNqoht8uEJ/u9W9du4qdJwKjjtzvrLIzFQNN0UILK+uw0KB2ix7yTiwoVCzHgMixhnlLsUXW5BMYvHzGU7G5RNNt7X2sNsCE6UNKIo0jUkhAACeu3s2+G2BC74EKsOM+M6+nq50gRDDHp7RjJteNWNyD+l8MadmstF7AXHE8eKo17RVY4howCXW9KVeDY8kHwMZ/zYtDR1E7+tVzbqg2BWL6NuIJq2meWfTqWUoNIsLBEPid7scZtsotovDW7vNXrNVNVl4702YqKwotdQJKLOPeOuKdrsNG1AawYjIjAhTUa76R+FAc3eioIw85sCbKvUsfJVt8TsO/FNmhrIz4ny79R8oU7rbXqHA+ula0HG9AYndH06BfQU0s3kvc7HwBJxpU2UqQhgAHAQq7tY4/FiomQ+kmmnfRJ8wWNk1G9/tHSFQnu3I8+7DhWYTEpDScBMJzjkDC6kEHoQbjEijW2BCE5rw1S1L654VkJUKb3swBJAYA2axJI1A2JuLYELaq4eppGLPCrEx8pr3syfVYXswFza97XNrYELlFwrSKsiiBSJV0yarsZADcaySS5B6MxJHcRgQilLAsaKi30qAouxY2G25Ykk+ZJOBCGcWUcktJIsQvINLqPEo6vb36bYhtDXOpkNzV/RlanStLXVPlxB4SCJ6JXPLuKYJQACwl+lCUbmKfAra/v6YRloY7nu2p1fRdeiZIBbsdIunpnszXKDNViq5lqDyuYI2iZyACoQApq6alfUdN/pXGGioG1DfwmInu6099ldVszHUfiuyHAZgzgYzgiBMbMUPrqZUisToSWsWRB0ITUmojwFwzX7gwOIKjQG45FwPRh+6t0arqlSYktpFp2yYMc8IHGIRSWVUre63ybYDvs5Nh7u7EpcG1v8viqTWufZP/sx6tq45OVR0EciyQctirG2qEXXslvqnwO4099sMokNcLplsHH6csJ88cOCfapewl7br7wkDJ+eMbxvGGPFRop1+QQ9ofnU27xaYE7eQ39mIA9vurcdo/3Sp3Md74/D+k/7Y78EWWZTW2DD8zbr36r29tt7eGLN9vvUT/T4qiWOFky/q8EN+UD5EUG7K51j6vzvf5+A/ligao90LRmDjw+L1Ct6s+9hxyIw4/CidS6tUw7jZH+JK2v95HsxbqljrVTk5A+EeY5SqdMObZ34bR4z91FIHJq9+0Wfb3bffisQ3UWiM5d9vW9TAnW0d0BR+P5yMrmZGI2SzKbf8xO8Y0Kj5olzTsS6Kph1vpseJE4gqlPl1R15ktvtN/PGRr3fV2r0B1HR7SQ5rBGeDcOa9+W1H9pN+0388HvDvq7Umq0djhTwxyarG9DlQ7Gq5jsxAitqJNr8zx8caNheXBxJlcp7SsoNNI0A0Ag/LGOW5Q+KigrqtjJMhDR7xoGFhDF+idx1O/S224v0dGdWwAA55mNp4rin/O4yRy5BKtTRU8hLyzTtIzDU3JbyBGnSO/brttse+219RohoEc/uqzqbHGSTPJWR6I4AlLOqkkCc2LCx3hhPTu64zre4ueCd3iVcsrQ1pA3+ATziirS8ZgASTYDck4EKqabheXMq6Sqn5kdM9zCylSXRW0pYknQrLZx2dwxIIvcwGjefed0KcVbrLrUxZHlFErSRz0cMTJKyR84iQyKD2XUyXNiCDYbAkjqDiYNAyCiLycytc4y2gWrMdRFQJCYQR6qTB9ZF+yARGV6Ncbg4a+5HxR0pWX/6Z6FM4dzaFGFPDKJadWESON9DaNaoWGzoVuA/1hpJLG+HCNiaZ2prwqRQa3N4YtfMcLy1V2uDsrEqD03uQRtiRlJ74ujPBRPrMZN45Yld4KxHZ1VrlCFbyJUNbz2YHbxw0sIAJ2/snh7SSBsWUlWkihka6m4B6dCQevmD8MDmlpgoa8OEhdtQ23G/TDU5cTWJzBHqGsqWA8gQCfD6Q+OHXTdvbE2+29d25rl8ruQQCACeYGFiBpJH3gbjFH3kuILRABN6RBAg+MYiVY1YEg9EcwpEEusXAIHmLe/FilUFRt4AjmIUbm3TC1q5dCMw7hfDnmBKRokwq5pfSk8ltFE5BBa+uy2X1mLEWCjvJNh34oi1VTk3t+y3amhRTBvVQI8csOOxc6r0smNij0hDCxtzAeoBG4FuhGB1qqtMFo6/snUtBGq28yoI5HZhtXL+uIf3U/t//rDffKn0jr+yk/l2p9Y6l2PpWa6D5E95LFBq3a5sNI073Owth3vVX6e37KMaCmYqjDPhz3KdlXpGeWeKFqR4+abKzE26XuOyL93xwrbTUvAObE+tygraJFOk6oKgddzhWDi+sZZgQlz0hrfLpx9j3/OJtt49MQWn8J3qP2V3R9R1O0Ne0SRJA4wUpy1VPFrMcynkU4SnIQ35j6uZJvGVMlwPFd99IxXbUoNiHCAIGPrPBNNC0VHTccS47jiVlTWwlmSOZFcB3gYoOXESVAYXiD80oXchtQ5h63sA82mjMXh1+h0TMJvuta7euGJjIotwBWpNWV7xiykxW2t/ab27ifWI8WOEsrw973DKR3R64Qrlus1ShZqIqYE3jG6bv7qdnHBQnqHmFTJGXINlWMgEKimxZSRcRrcX3sPDGvTtV1gbdmOfE+KxHUZcTK4HgZ/7/P8AsRD/AOGF96b9A7fNJqT9R7Ea4ZyIUkboJHkLvrLOADfSq9wA6IMRVqusIMRGCkpsuCEYxCnpe4sPMampPoVEpEvnFGjSMvscqqEd6s2BCQYfSFVFZYhYPzZAH5ZZkGsgKP8AlgqOyC3S24O961Ws5oN0Y8fUqzTotcRJ9dyWKxdTPq7UjbuLq1v0ppGVizkfRG3dYgasUad97rx6zPU0bB64K64Na26OoeJ3+uK509PVqizyxyyRzC8Tqsr3RewoJjNx2UBBZTdSu974u16BqAR4eKp0azaZM+PgnDhnK5YoGklQo9VU0iwxsCrHlSiQtZiWBCB27W9kPTYYmpMLGwVFVeHukK2sSKJLnEWVrLURMzoqFWWVWNiygqUt3bPbr44tUapawgDHZ49iqV6V57SSI28d3agRyKQpGGmpi/rM2sA6xItiDoLEaEVbArYg3vixr2yYBjwjnvM7VV93eQJInPpnluAGxdafhsNfU1O51Q2Ia5Cid3cdNtSSKvn0O2Gm0RkCM+4AdRCe2zA5wcu8k9YK0kyVgy6ZKYRpJqjs4BQGd5APUJsY9goZQCG64UVhBkGSMeOAG/fwKaaBkQRAMjhjO7dxG1TshyZIpKUqadzHG6SWftcwhTrXbtNpXTvYhT4C2GVqxeH54kEcscD381LQoBhZEGAQeeGI6upMnKcEDUzaidZ6WGk2tbpvbGLq6rSBeLpJvHKBBiIyxjitW8wyYiMuvau8CFRYtq8z1+78cT0mOY2HOnj+yjeQTIELlmf5l/snDqnyFDPmCpTKqqIUdPAJ1jEurnPzFDK/MIjBB7QjT85bsqdTHUDsalMgMAnNdRbKb3WpzyybsQIOIiSZG3YDjug4RuuW5cTdnjJKjrUblmLEFyCd1vGrEbXaVrWQYXV0sye1Ri2W4C6xpH+SABw9TgNpUibK6CJ9JEIYapUV5fIsqSb+pp5W3rMXk0307qadJpg96Y23W6q282YyMN6JHGZy3Y5qTG1G0xnE0Sudw7TjUA4ZrqCwCME1LpIuspQ9Bdn/AOGTenHmq8WunTNG4bu0BpxI3mMZwxBiJ5KPShTmNCyujEu2sRyq6IblVVQrHSojRANgSAL7ggQ1IvNI3qw28LLWa5sYCCWkE44ySN5ynDZgrpxfXOKDmeaxwC7nc9AOv37D/Vr4UAnJITCEcXQvVZZIIkLPIEKr3ntqe+3cL4hrsLmFozWhouuyja6dSoYaDif2VT/kPX/3Zviv88ZXulbd2hd7/MGjv+Z/pd5LPyHr/wC7N8V/ng90rbu0I/mDR3/M/wBLvJOPo/p3y5Kh6xTEH5YS9iXI17KFJJO4xpaPstUkthcl7T6VslbVvpvkCdh2xGYxTUuaVsu8NIsa9xnfST+ooJHvONM0qDMHPk8B4lcoK1d+LGQP7j4BY+b1kW89IHTvanfUR+owBPuwCjRf8j4PER2oNauzF7JH9pnsRfLMxjqIxJE4ZT4dx8COoPkcV6lN1N11wgqxSqsqtvMMhS8MUiXuMKSW0FTAuuWlk5nLvYyIyskiju1FWJF9rgYEJMruC6XMZHqKGqETubyxMp7LnrqS6ujHqQdu+29yxzA7FPbULcEt0OWUMVU9NX1MpEL6WRIdELmwNiVZ307i99IPfthn+Gw4nHirdOzWqvTL6bJblh5Z9ias49KccUscNFBzYwyoT6uq5CqsQNu8gamsPAEG+F1zZhOdouuyzmu8QBGBzMmMtnT1Ji4PZqomsqARMjPCIttMFmswUgkMTYXk77DZR2QtKqyqwVGGQcQqBBBgpsxIkXKanR7akVrdLgG3xwocRkkLQcwtDRR/2afsjxv4eJvhbzt6S43csWhjBJEab9eyP9f/AMGC87ei43csNDF05afsjuv5eZ+JwXnb0XG7lstJGDcIoPW+kXwl470XW7l2wicswIXOeIMpU9CLYRwkQlBgyk/+rCg/s2/bf/Nit7o1an8atn19g8ln9WFB/Zt+2/8Amwe6NR/GrZ9fYPJby+jWhZizI7MdyWkkJJ8yW3wpszSZJTWaXtTG3Wugch5LT+rCg/s2/bf/ADYT3Rqd/GrZ9fYPJd6TgaipmEygpyzr1NI2kWB3N2t0J3OFFmaDgoq2lLTVaWvdIPAeSLflPSX3nRR0DNdUPhZiApv7cWrpWfKB5xEDUFpGVQx7Lsy6QtttAvd2tvYC1+uHh0CAmkY4o5lue0rFYo5RqAsqsGUmw+iGA1beF8MIOaWUXwiVeMbC56YEJZ4dg+UyGulF7kinU9EjBtqt9ZiL38MXbQ7VN1Lf83E+QVGzN1zte7/LwHmUz4pK8swISxncXySZayPsozBKle4hjYSfaUnfxv7cXaJ1zNU7MYt8ulUa41DxWbkcHefQmfFJXkPzrOoaVA0zEajpRVUs7t9VEUFmPsGw3Nhhr3tY0ucYA2nAIAnJInFmdUUtPJLyI1qYWjBWpitIFc+sihgXOkOQFbcqRtiOlaKdZl+k4Ec8E4tIMFJi8IPUzz6JRGizBSZgeY7ciNyNC6dKkW79QGroRjDfpTVsa+q284gmG/LAcRmZy6sOK1aFpq0qLqFIwCZJ24gZbueak5fkdOug8m1SHoZWIYhFM9QOwiA6QEVLX3Jvv4l1W0Wh9Ym98EvaBA/pYcZzxOxVGfCy7JxgnHDE7l2zGCngjlln0hpGqpFl5umUNz7JHCNQYBk1atO1+vXEFmdaC+kym4gNbTEAG7BbLi7lhCHNbBJ49mSdPRvRhJqzl6EgBjWKKPUEtpLiWxJF3WRQWW19BvuMbGjQ8UBrHFzpMzsORHLcq9WL2AwT3i+o0p1XA8TFzrkbWXYhmUWLhQStkNjZR3ePjhrr39Pl5pRG1aycIR3LSTOoLSObuh7UiaSQTGLbfHvvhG6wnEDv8kpujL13qII8sgZtWYRKzadQeaE30qqgaSLWGm4FrAk2ttaw2hVdk09RTLwWsWYZSDf+kISbggmaMkEKQLee+onvYAnfDvda30HqReCb8uzSCcXgmjlHjG6t+6TiN7HMMOEc0Sqg9MnMbM4kj1ljTpZU1Ek8yboF3JsPuxqWG7qiTv8AJVq03gAkB55ASCzggkEEsCCOoI7iPDF4AKCSvBUSE2DuSdgAxwXQiSvZZZVYqxkVgbFWLAg+BB3BwgDTiEslex1EhIAZySbAAsSSegHicIWhKCnT0Uu4zRUcuCEkBVr3BA6EHoRilbANVIU9P5lY81SKipkL7xQPoRe4uPWc+JBOkeFie/GaBAUxUiWoFiLAjwwQhDYUiivyoo479dCBb+2ww7FIuLwGfsAXJIA8j1vfuta98BMBGafIxYAHfbEKeoWf3+S1Gn1uVJb26DbEtCNa2d471DaJ1To3HuSDm9LqSgPJmliFKARCpJ1aBp3HQ6rH+eNSk6DUF4A3tvNZFZktpG6SLuzlh2rhW0mYqsBnV5VAUKFGsxm+xZe+TwLXA9uHsfZiXBhg9U9O7kmvZa2hpqCRsjGOY380SyqWphrw9RBM2qFYwUBfTdlsXbZSRYliPhiGoKT6F2m4YGccOodympGsy0B1RpxbGGPWcuaj5RMVyqoglhmRljdtToVU3OwBO9722th1VoNqa9rgZIyOKbQcRZHU3NIgHMYIpqn/AEsQfArUvQ3j1XNXUmPVzVy4iPT6wd5JANHgxKjcdbDwGOW0vdIotfkajZnKMSZ4LXo5kjcUCz+tjAkZQkk6NT0RlIuQXJ5tj46XsfPr0xm2KiXVGzIa976gGUgRdkcx1Kd5gHeAAtMzziKCq7WqR1qpZpEhHMdVNLy1ZgOg3HXp7sPs9nrV7PDRE04x335KVzgx2O/wXJKqX5PEVgUTvJRxwlpVcTiN9Sm6Dbs7sR3lu4YnZSD7VcvE/OSIIDS4Qc9hPyppwp3o3Rxxn90Xm4RzCXQHp8vC9sjWrOYg5u6DcatZ3Ldk9o+WLdPRQbB1jtkwYmMurYOUqI15/pHrNG+E6GWh501ZyYYjHHGoSTsRRwhgty9izMXI9wG+L9ksppgtaS4uJJ3knko6j72OULpxJx3y6eCWjRJvlDqkbPrVbuzKDbR2rFTdbhhcbb40qNll7m1MIEnoUJfhgkvNp86qKiop/lkaGGIS2gJRXVhcBGC6yxO1mI3GLjBZWMa+7MmMcevYozfJhLlXwFVPUzRTVEbvDGsjOzSyXDkgW7BawIOpiLDbFhtsptYHNbAJjYEzVunNCYeFJTAk4aMK4hIF2v8APSvGt+zbZoyTv0ItfExtDQ4t59gnxTdWVOquAamOojgd4g0jSgMCxUCKNZGb1bkFXFgATcEbYjbbGOYXgHCO3BLqzMIfR5HVLX/J6Yk1KN2Xj1C3Q6ySAVUAi9wPDEjqtM0r7/lO9AaQ6ArT4qrlgz2Bpmj/ANxKl3OkBrz7g3ABJGn9Y99sZdFpfZiG/V5KR5ioJ3ITSUuWNHC80lIZSwYhXKgloXOmUGVmsJNIJYJvbuO8jnVwSGgx99mG7mmAUyATC8y9cvWEtKKMVAdi3KmAVWGgxmIs92XxC6gW1DuthX64uhsxxHXOCUBkYxKmZtLl8k0jlqBp257RkveJrtHoMxDW1ka+pHf5YYwVg0D4ownfxhK64TslcY3ypGLRmmCK7m5Lc0SCVDFy7/8AKtquelvfhD7wRjPhEYzxQNVsU/hyenfOYnpmjZWWpLkW5hcuSSx70Ito7rXwyoHigQ/hyy796VpaX4KbSTGN54z6wnlPxkZr/A4rRgE/auzSscEIWhBOBCJ8KSBJyrbal7PtvuPbhr8krc05YiT14y3Fj0OBCWuG5/k7mhlNipJp2P8AzIyb2B+svQjw9mLlobrBrm9PA+RVGzO1TtQ7/LxHmEzYpq8swISxn0oq5loo91DB6lh0VQbhL/WYjp3WxdoDUtNZ2eTfPoVGudc8UG5Zu5buZTNbFJXoVYekCreKor5Im0yLRU6o3gzS1AB9uMvSNMValFjsr2PUp6GAcRuXY+jctO0J0LQB0lCi5kkYRBSGJ6doMxO5JPUd980W6wVNoEDkf2Ud83SN6dcl4ep6VNEMSqDfUepYnqWJ3JPicSpiiZbwVQwT8+KmjSXezADa/W3h7sCEwYEKkfTpDVtUISrmkVAVKglA++otbo1rAFu7p342dGmmGn6u3oUFYO6EjU/F06RQxK0QWGRJFsi3LISU1H6Wm/t6XJxdNmYXFxnHDrzUV9wELrBxvVI/MEqh9EaatK+rG5dR8Tv4jbCGyUyIjeevBLrHKRlnF9cZjLEFll0LHcQh2ULq0kWFw3aO/ffcHDX2aiG3XYCZzhKHvlF8oybOZqeOBKYpEhQhpUWNrRuzoGL2YorMxAA7z1GIqlSyteXF0nhjngeE9KcA8hWDknBFYZIZq6sVjC0zLHEgI+fJMilmG6m5FtOw6EWGKFS1Uw0tptzjE8MlIGHMlPFLQRxs7JGqtIQXYDdiBYXPU2Gw8MUi4kAE5KRUh6dGtmUf/pU/92bGxo/8I8/AKpacwq+5nni/CqrOZ54IQveYPHCQlXmseOEhKCnf0NvfNU/8uT8BilbvwulT0PmVoZ9l+iq190gB942P8MZbDIhWXCDKkx5fcYekWy5dgQouY0YCMx7hfbY37rHuN8CREqjPRSUUMtTrckKpKgElipNzcjwxUqvDMVfsVjqWp+rYRMTihX9ZtJ9Sf9hf8+IfeWLT/l+1b29Z8lBzbjjL6hNEsU5sbqQqhlPip13BxLSt2rMtUVX2Zr1Ww4t6zh2IWnHjxC0U7yr3CohGoDzZH7XtIxMbbZX4uYR+mO4qv/LWkmYMqNP6p7wFj8dNLtNPJGveKeIBj+u73X3DALdZWYsYSf7vII/lnSLxD6jR+me8hFsr47y+nj5cUMyr1PZW5PiTruT54gqW7WOvOlWKXszXpNusLes+Smf1m0n1J/2F/wA+I/eWKT+X7Tvb1nyUjPsry9q1ZqlhzlQHQWYrZC5V3Udns3ezMPG2LYoud8QHrgsE1A3AlNSSqQCCLHp54bBSyttQ8cIlXmseIwIW2BCzAhQ5cqgY3aCJj4lFP8MOD3DIpICyPKoF3WCIexFH8MBe47UQFLVQNgLDDUq9wIWYELMCFBzClgPzk0cRsANTopNr7DcX6nYeJ88ODiMikMbUnZlxBSKjvDQLMies6wqVG9uttO3eCwK94GE1rt5ULqgAkCVxnztIWtPliL2WckJEQFVgrElGkOzMBa198GtfvKTWRm1MOSy0FSPm4YdQvdTEgII6i1uo7x1FxcC+F1jt6kY5rskV/oWm/u8P+Gv8sLrHb0+AulPlkKNqSGNG8VRQfiBhC5xzKIC8zShE0ZU7Hqp8DhAYMoIlA4Wq07HJDH62wU+/V/DEhfKbdXRoaxd9MbeQO4+Nr/HCX0t1ZS0M07gzLojU307At5WBNh4m/ltvhHPlAahvpa/3JP8Azl/dfFS0/J0rf9n/AM0f0nvCqInFFdkvcCRZgQtdY8RgSwVtfAhe4EitzOTGKqpjFUkXyiMJKssZP/LKqyOGAGzC4a/TbrjpaTXmm112YOEHjtC8hq2ik2q6mXwSMZ5b1qeBUYq0cqcvWWCBDpAKQgldLiz6odWofWPtKe+EYEY9u3eMsY6FNqGnFpw/bLqUmDgdA6szq6rKWVSg7MYWURxjf6DSlg1u4bd+Gm1mIAzG/bhJ6YThZxt3/t1JbzTJaOmjKVFVCSF06Eh1EkQtGrsgYnm3YMWNrlR0tfFqnVrVHXmNPXxmJ3bIVZ4pMEOcPQjLenhwgVndBIEgRhqAubCQ997E2xmvcWjDeVo0qeseG74HWlWm42gkXVHlkzr0usSsL+0DFb3l3Fbr9Aas3X1WA8TCIZnxHT08kSz0ZjSUArLoQqLgEgi1wVvuOvtw413A4yq1DRBrscaTgS3Zt6OexQctztZ56ifRDHl9OCCxiUtIw8Dbvvew3tpHU7IKzySZwCsVtF06NJlKJrP2bAPXjuXR+MqUQJIaM6pSRDFoQs4Btq26LfsjvJvYYPeDE4po0E81XMDhDfmOwcOcYnYNpUjJOJqeWcU89EaaZt0WSMWbr4qCCbG1xY2te+2FbXcTBkKO06GNKka1JzXtGZGzvXXI+JKOoqnphAqSKWA1KlmKkggW77C/sv4YG1y4ximWnQ9ShQFfAgxlsnKVJyLMoKuF5Y4BHy5RHuq3uChuCPtYfSql6r26wmyOa1xBkA4euCXuJMyarnKpZ4IHXXCD25l2L6QGBNozrNr3VlWw1PdhMrLe68eA7UqZtxFBTBqeCM6JWcrFGglaRGUhmQH8zBIFWQDUzdlSBp3KgIZTkYYDv+y65zxdLA6irQhZFjkVnVJYQWbmJraARsra49x276T2SN8LCe6m7YZ5/ZT4lZuZUQtTxmMRuTqVZJXYdoO5cIyO7a0mvtsFB7Qw2FCZGOUevRTZX8ZMMr+WRBWcFAQwNtyO4EWNj0vsbje2GVqhYy8FsaJs7LZXbTcYBnLlKU6T0o1srrHHTws7GyqA9yT+vioLXUJgBdNU9nbJTYXvqEAZ5eSbM544FFGFqdEtURcxQ3CrfoGZibe3qfC2LD7RqxDs+Cx7Nog2x5dRltP6nZnkBHrak2f0tVRbsQwKvgQzH46h+GKxtr9gC22ezNnA+J7iegeBR7h/0qxyMEqY+UTsJFN0v5jqB8fdiWnbATDhCz7Z7OVKbS6g69wOfRv7FK4h4trKVwrJA6MLxyKHsw/b67jbzGOqsWj7LamXmuM7Rhh2ZLgrZbbRZn3XNHb5pT4n4vmq4RE6RgBww0Br3AItuT44qaa0bTs1nD2kn4ox5Hgt/wBkNIPtFuc1wAFwntap1JlYpjywVEkYQ1EpFyGf1KeP6tx68g3AubgC2OeDbuHX5DxXVVLQa4vn5TNxvAZvdv8A7W78OKjScLK0simRzIrguETYcwkpGL2+dN1v0VdRvspODVyT69FSt0iWsaQ0QRhJx+HMnP4RjvJjeQtYsghXmSASyrG5SNCVAmYIGvcWtEvaZmNuzp7ycJcGfo/ZK621XXWSGkiScTdExl9RwAGOM8F0iqKqSSJIRoQsVOqNRHYDtAp3xqEe+1r3A3FyvxEgBMdTs9NjnVDJicCS7hj9RkcYgnAwOfED6IvmqRI4me4kPidWkhb+sVuRfUFGy9NWEfgMBgn2MX6nx1SXAZdUyd055E5nOEqWxEtdO3pGJFa+25VbX2v2RjtdHkakLwbSrD7yScsO5LmV/KIn1x1DxnraNrA+0HY+8HFmpTY/BwlQU7a6kIpeuhGMw4gqpRpkmcjpYWUH2hQAcR07LRZi1vio61vtFXBzj3dyEGENta5PdixMKs1zpwVxVm0E99rUo/dlxylX5T0r0KxfjM5t71T/AA5WxJDZ8xqac6j83EH092+zAXOKAe2Pmhd9bKVR1SW0GvEZuie0J14srvla0+W055jyLG8sjC5RQoIY+DEdo73sQPpYlc69DAsPR9L3Y1LbVwAJAA2nKBw2Dr2JOeURzjL5qm9FHP2nUfcfAXuD1ANyL2xGfpJwlbQaX0vfKdOKpbgD6/cQE3cWxikzGjrdF6RI1juguEFnA6bWs4I8bHD3/C8O2LH0e42mx1bLP+ITOO3LyxXHNsxTM8xoxSBmWBg8kmkgAalbvF9tG1+pOAuFRwup9noO0fY6xtGBeIAmdhHj1BA0yd3WrrICRPTVbtt3pe528uvmNQ32wwCQSNhV42pjXUrNV+R9MDp+/fCPej+c/wBE1bjZuc7beOiM/jiezEGY9YLE9phdrtA2MHeUpUudRzSilemQl5uXzD61jU6tr+oQrMt169i+y2w5ceKgLrhG3xXslany8CBGgrFpy0097FmJA0lN0Au17jVssYVhY4etNEeNKu0LiRzLTlBI8I5iczSb3JLu41karqV07ag1iCIUd8xpoI4aiOnJpm0iOI2ABVUdSt17QDq5LMoJM83ju0qtaHBkOIW8NaZslq5CoX59BpXYfRYkDoLs7Nt44r2n8IrZ9l33rYDz7lM9FKU0HMq6maKLflRGV1TewL21EXNio27ifHDLBQc+XAStz2ltZF2gDxPh49i75vwdl8hNQM2jVJHbtySRMGbqwD61BIv064kdo5znGJnkq1n9pH0qYYaYwwEGPNeUnCOTqA0maROCSARPCqki1x1O4uOh7x44VujDtB6klT2mrn5GgdZ8kZbhPJVhExlj5RNhKansE+AbVpJ8sO9xbN26Z6VV/j9tzvDqCk1uW0hy/kQ1KShtTUoMqMSyC5SMj1h1uNyNR8raWjXOstYZxkeR9SsTS7zbmOc4C9GzaR47FWSsykOovoIfpcCxG58Bew9+Nj2kwsrT/cO4qv7FAG3vaTnTcOsty4olmudpI0zIahFnOqSLUoUn7W5K9fojbY44pzwZ4r0qz2R1MMDg0lmAdBnqwE9KIUvFBcFQKkTMR21nXoFIuQUAvYnuF/G4GHCpO+earVNHBpBN26Nhadp4GfLdC0FbIKWOIxS6o+YGOpQkiyOJLve7dwuvQ23NtsJJugJdUw13VLwh0RnILRdwyG3A7Ngldm4uiZ5tUUpiflhV1LqCArrTyUqoXSOt2ue1cLrRJ3Jo0XUa1kOF4TJgxJmDzBMyeEDCEK4jzxajSERlUEs2ogku3U7dBbSo8FVQLAbtqPvZK3YrG6hJcZOQjKB4zJPEk4yguIleTn6QOJJ4K+WNXDRWQmKRQ6HsDuYbe62NHWPY+WmFy1jsFlr2IGs2Tjjtz9ZoFBn9JL+dp5IG+vTtqT3xv0HkrY0KWk6rPmx5rn7T7LUaxOp9eHcpj5lRRD1pqpu4BeSnsJa7fAYdV0uT8jYTLJ7DvJmu6Bu/bzCG1nGNQFIp1jpVt/yl7ZHnI12PtFsUKlqqVPmK6Ozeztls3yNn16zJV3UUoBu7DeKK5Y9fznjiSJaPW5c07B5UrnRfWT4jDbp3Jb/FRczAkidIp0idhbmCxKg9bC43t0N9sIWOIwUtCqxlQOeLwGyc+9BqHhOjSiNIzK4Y6me4DF+5h4EdB5bG9zdoow2IV2rpes+0+8NMEYAbI3dO1ReDqOppC1PLJFLTb8ttY1KPDSfonwvselxhGU3tMRgpdI2qyWkCtTlr9o2Hp38dqbIpYlFlaNR4AgfhiS6dyyHPvYkythUx/XT4jBdO5Je4qNmIjkieMMpDWBAI6EgH8cOaCCkcbwhUjmlNUpVNSxxx6hMalZCqqy2uWvI1rRqVPXw8CMRQsx98PugbZU+eJeYxip1UkBqluZrMYC/NxhRdRH2tSyi4K7bW2cCtFj7w4pi48aoLRFoY5NMcbSRklVIJOsF97C+ob3AG/jdU8mEkZ3W/JpKbkRLyogWj5g1q5NhftblFVUCE2JADDZrluazrRWN8EDBMD5c0WRTMyhTLKjlQLAHX3DusCFt3FTivafwiui9mGxa2nfPcUOy3K5Kqly9IIkcpVTcwyxGSJbxqQZAPo2sBfvti1ouo1tJ0nqwKt+0bT75jtAW3FXA89MsTaOYZKkyOtJRiSOJRGFFoWupv+lYdPDGnSrtcTy2mJ6VgELyLI5aiXL0ipCCj1PNepy1YYTqRCpeKPs2sNIYkXYDwwGoGhxLt0Q6T1ohSc34BlpOVMGkL8+WQtSU6yRQa1QACnO7Ds+sOg7tgcNbaA+RwGZxMcUQteF8rqlqqOWWnYRiqqH5vyfkll5VuZJGOzGCdhe1/PbBUc0ghpxgbZ27EZYle8H53HSTmSVWZGQoQoBIuVN7Ei42xr+0DwyzAn6h3FZPs1Y32q1uYwwQ0nHmEerqHJ6ntx1ApmPd6i/sOAB+rbHFltF2IML0OlW0rZ/hey+Os9Y8ZS/V8OQp6mZUj/rEH4LrxEaY2OC0qdvqu+azvHRPfCEy06r/9yjW+oJT97Iowwgb1ba9x/wDTI53fAlcF5Y6629mlPv7f4YTBSHWHKB1nyROizSlT1qASebVD3+AUL92HhzR/T2qrVs9pflWjkwec9qK/0/l3/dg/xTh+sp/SqnuVu/6jsTTxn6PPlkzTxz6JGABVlupsLDpYj78XHMnFc9Y9J6lgpubLQq+zTgytpr6qfmJ9aLtj4Aax7xiI0yF0FDStlqYTd54fZQsryGep/MQSN3XtZb9/aawB8r4aGkq1Ut1CkJe8ePUJThlPookbepmVB3rGNR/aNgD7jh4pHasqv7QMGFJs8Th2fcI96Rsud4BHFG8hUw7KpY2AmF7AezGpY3BrpJjPwXG2oF4OHrFVx+TdV/dJ/wDCb+WNLX0/qHWqOqd9PYs/Juq/uk/+E38sGvp/UOtGqd9PYs/Juq/uk/8AhN/LBr6f1DrRqnfT2LPybqv7pP8A4Tfywa+n9Q60ap309iz8m6r+6T/4Tfywa+n9Q60ap309iz8m6r+6T/4Tfywa+n9Q60ap309iZeAMnniqi0kEka8sjU0bKL8yPa5HXY4rWqq11OAZx8CprOxzXyRs8k78WcNc/wCciIWYBhuqkMGXSwIbssCuxB2IC7jSpGORKt1GTiM0jsqxFI6inm+aQFRGlwrJEyWj5emUc121sXKi6jc7HCKvgIDhl62YqPDXx/7KzwTy3aQyhxNJyxeRUI5srKrActh4WPbwJA7IkFF8vyeSfkrVEJAHtDzFBkbvCliWuFPQAkW0amk02woCkbTLs8kb9KUQXK3VRYBowB+sMQ2r8IrotAYW1vI9ySfRPxAIZnp3YKs3qM3RZBsLi42bp16gDvxVsdUNddO1b3tDYTVpCswYtz5fbzXfPvS3WUM7U9VQRiRfpLIwVx3Mt1N1Pt26HcHHR07Eyo281y4YuhL1d6c61vzUFPGPMO5+OoD7sTt0czaSkvoXF6X81Li0iNc2CclbEnuFhq+/DzYaIH3ReKtfNuIqlMsUVapHVzqQY0v2UPUkEkhtO3XYnyOGaOsgq2m835W4zx2etypaRtOqo3drsPNVpN0xb9pfyjf1DuKs+w//ABF3/wAZ72rjjhl6sswIWYELMCFOynLDOzKGC6Rfe577dB/r2kgYc1sqC0WgUQCRMqPyD9ZP8Rf54SFJfG49RX0ZjVXmizAhZgQswISpxT+fH2B+82LVH5VBUzQjEqYswIWYELMCFmBCzAhdKX85H9tP3hhHZFKM0+4oqygnF/8Aux9owhTKmSWeFf8AeVwBRU80zcQ/nab/AM0fvLhVYQr0sf8ADJPtJ+8MV7V+EVs6A/PN5HuVE4yV6ArE/wC0L/ulH9s/uY67RvznkvJauaorGyok5eh//jFN7W/cbFS2/glK3NWR6S/9/b7CfgcaGhfyo5lc7pb8x0JSl6Yqe0v5Rv6h3Fb3sP8A8Qd+g97Vzxw69WWYELMIlWYEL1e/7LfunCpp8R3rXAlX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676" name="AutoShape 4" descr="data:image/jpeg;base64,/9j/4AAQSkZJRgABAQAAAQABAAD/2wCEAAkGBxQTERUUExMWFhUXGR0aGBgYGB0dHRweIBscICAgICEgICgjHxwmHxweITEhJSorLi4uICAzODMsNygtLisBCgoKDg0OGxAQGzQkICQtNCwsLCwtLywsLDIvMi8sLDQsLywsLCwvLCwsLCwsLCwsLCwsLCwsLCwsLCwsLCwsLP/AABEIAOEA4QMBEQACEQEDEQH/xAAcAAACAgMBAQAAAAAAAAAAAAAFBgQHAAIDAQj/xABPEAACAQIEAwQFBwgHBQcFAAABAgMEEQAFEiEGEzEiQVFhBzJxgZEUI0JScqGxFjNigpKywdEVF1NUk9LwJDQ1Q6IIVWNzdLPCJUSj4fH/xAAbAQABBQEBAAAAAAAAAAAAAAAAAQIDBAUGB//EAEURAAEDAQQGBwYEBAQFBQAAAAEAAhEDBBIhMQUTQVFhcYGRobHB0fAGFCIyUuEzNHLxFRZCYiOCorI1U1SSwkNjc4PS/9oADAMBAAIRAxEAPwCzeOeMoMsp+bNdnbaKJT2nb+Cjvbu26kgEQvnTiX0nZjWOT8oaGO+0cLFAB5kdpvefcMCEvw8QVaNqWqnVvFZXB+IOBCs7gH00zRusWYnmxHbnAdtPNgPXX3avb0wIV/Qyq6hlIZWAKsDcEHcEHvBGBCSOION2EjxUoS0e0k0h7Cm9rDxNwR3kkGwNr4rPrGYb1rbsui2lgfXnHJozPr9yEIyji6dp4w9ajrq7SLERqABJAJiFuniMMZVcXYu7Psrdo0dSbScW0iOJcMP9RWlNxrWC1QzI0RNzAALhNRW4Nr+sNN9R3tcWIwgrP+bZuSv0ZZvwQCHfVsJiY6scunBNPFvEjR08DUpUtUMqo53ABHXfa+4G/TfE1WoQ0XdqzLDYmvqvFbJgJI5KFwhxVI0wp6l0cuuqGVRYP1uOg32YdAbqwOG0qpm67oU1vsDG09dRBABhwOzv4bdoQriDiuqjlqlSWwjljVBoQ2BDkjdd+g64Y+q4F0FWbLo+g9lIub8zSTidkKzBi4ucWssqqCzEKB1JNgPecI5waJJgJWtLjAElIHHnH8lJNHHTpG4ZBIXa7Agswsukj6p33+7CNcHCWnBbejtFNrsc6qSIMR5zzXPNvSHMhhKQoEeJJCHJJOpbkAgiwHS5G/W2LlGg2oySVl1qOrqOZORIT5SZhHIQA669IYpqGpbi+46jriAscBJGG9VQ9pddBx3KQ6Agg9CLHDE4GF8xJksrVbUkQ1SiR4wLgXKFr7kgDZTiiG4wu4NdgpCq7AQD1rpScOVMtS1KkRaZL61DLZbEAkte1gSN794wXSTCa+1UmUxVcfhOSnT8DVqvGvLVuaSqMsiFSwBYrqvYGynr1sbYW45RN0hZyCZyzwMqJScL1Uks0SRduC/NBZVC2v3kgHoeh6b4A0kkKR9rosa1xODssM1IXhGcBeaUiMkXMgUsCZvVsi6b2c6gADa5I87FwphttM/LjBg8OJ4LtVcBV0aO5iU8tdTqsiM6i17lQb9PDCmm4JrdI2dzgAc8jBhTPRLRczMNfdFE7+8jQP3yfdhaQlyi0vUu2eN5A8fBU3fFtcosvgQmLM6KlTLaV1EnyuVnZrnsctWdRbzuo+D+WBCXb4ELL4EK4eMeGq7Oa2eoVooqaNzBA08mhW0MVbRYEm7hje3l3bCFA4D4Hkjrq2mrKZXkSjkaNWAcMxZQjp3G5uAeo3GxuMCEu8RejWvo4efLErRj1zG4fR09YDcdeouPPAhcsi9HeY1cPOgpi0Z9VmZE1fZ1EEjz6YEK2vRDnc6ZdW0kyss9CGKqwswVlYqu/gyn3FcNcYaSpaDQ6q1pyJHeh/CVEk89FBJvGySSsL+uweRbHx7Maj2BvE4o0mhxa08111uqvo06tVmcho4CAe8ns3K2q/L4kgk0RRrpja2lALdk9LDbF0tAGS5SnVe6oLzicRtVHx1hSOlYDV81JqXuZObLqB8it9+7r3YzgYAK7V1IPfVaTGIg7jdEdvkpq1zBqWn1F4hOksLnrodgCD5hgb+DBx4YdeybsmQoDSBFStEOulrhxAz6RlwhRMvnZvm1JEgcvTt/4gsSg+0NJA+sF+scI0nLqU1VrW/GciIeOByPRj0TuW9dmZnWqmIsXlgJHgdMt/vGAuvSeXim06GpNKnnAd/4q/V6Y01wqXeNYebEEVwHDBtJ79iOvQHfa+MfS1aldFNzwHZwdvl0rS0a7V1C8jCIncqt4moi0DAgh4TqsRvpawYfHS3s1HEei6pa51J3MePmuloPAqBwODsPLxHUjXFOWCGoguOxHTRlh4lOwB7zoB8jjrbILzLvFcRbrVcbUrHeT0nJReFxoqo6ieURLqLamvqe9+gAvY33Y2HXfFm32qjTpmlOO7cuUsnwVhVqujnmftxyVyIwIBBBB3BHQ4xV1QM4hUzmSpS8SB5GVIy3M1MbAaoiCT+vfFUw2riukpl1bR11ok5dR8kXyWvpKfMqiU1tO61euxDbRkEEBz0AYE77Ds+eHNLQ4mc1XrU69WztZqyLnbyQvPs8alpI1SSgDrMsghpAzWKnVqLa7AG1iCu4Ptw1zobAjoU9CzitVJIdEES7qyjxU/jbiajWjqHpJUaet0LIFILKuix1Du7IK+1sOqPbdN3MqKxWWsazRVENZMdfnj0IJxhnELtlRjqFHJRNbpZzEQY9yveRYnT32wx7gS2CrNjoVGisHNzyBwnNMGY1tFIKh6qeie8fYlpmaOd202syBje3QXJGwuLdHktMyR0ZqnTp123RTa4Y4h2LRyK4ehChtDVTHvIjH6qlj++PhgoDMp+nKnxMZwnr/ZfOeLCwk6+irhQV1X87Hrp4weZ2yu5B0gEbk3F7C2wO/cRC5elOk5FcKZQwip4Y44tVrldOosbAC5dmJ88CEn4ELMCFdnFmQNm0MEdNUQrLRGSCeCV9BVg+kydDs2m9/wCIIwITMa2KnehpzVprmy+WniqwbrzLxaGB8LglSTvt44EJS4e4cnyaCvmzGSNYpYHhSIOGM8jeqQO/a43F7MSbAHAhSOL8ircy+QT5U2qlWCNEVJQnIddjcXFiAQLrc9m3hcQmT0bQStmeYc+qSsZIoopJURVUtd+x2QAxUCxPXu7sCUGDIQLiDJXoJAjmRIkctTVSAnRc+o9rfzBuQGDEYznsNMwcthXY2a1NtbbzYLiIew4TG0euqAV0fjerZChr6ZgQVJMUoJBFu6G18LrnxF4dvkmjRdnDrwouHS2P9y14GhWSvpIlKyrFFLzSA2mzc3btKCR84o6d+CiAXtAxiUuknOZZqr3C6XObGU4RuJ3FaZvlq0NWIJmKxLIs9PIQT2dQLIbAk3At9pVOwYnCOaGOunLMJaNZ1roGrTEuIuuHRgdn7EjYiHDPDhrMolKgiVah5IG6E2SMEA+eki/cQD3YdTp36R3zgoLZbBZrc0HFt0NcOk90zy5pXqqpZI2C3E80kWuLSb615gYjawDFlOm9wxYWsBiIkEcStJlNzHAn5Gh0O4GI6oOOUQvocY1FwSD5plBkk1KwBI3B8ttvuxz2ktCutNbWsdE5g8FdoWoMbdIUKXh3VYSGNgB3k30nYjp6pBII6bnod8Fj0XarO5svBA5yORjsy6cVN78Gzdkeu/iuvE+Smq08vlXXvckjy7IBBtc9dvEHu6QVajARTMTt8lg2yg+s0NbHT5bfWCU5uA5jJ85Uxa28SxY+wEb4p6lx2rIdoas50ueO1WLl1IIoo4gSQihQT32FsWGiBC3qVMU2Bg2CFV/ph4fmnqqZ4InkZ42Q6QTbSwIueg9c7nEFZpJELo9EWllOm8PMAGev9kAo/RRXuAW5Mfk7kn/oVh9+GCi5W36Ys7ThJ5DzWVfonr0BK8mTyRyCf2lUffgNFyGaYs7jjI5jyQek4Gr5JDGKWQFepeyqP1ibH9W+GhjjhCsP0hZmtvXx0Z9Xmj8XohrSN5KdfLU5/wDhh+pcqh01Q2A9nmoGZ+jOvhFwkc1hciJ7tbx0sFJ918IaTgpqelbO84kjmPKVaPo4y0wZXGrKVdg7sCLEFibXHjpAxPSENWBpKqKlocRlkvkxEJIABJJsANyTiRUVcnDVNHQLT1Fe3yKKEFoqVn1SyysCrTOqgNfSQgUrsBvYXuIUbj/IY81c1uW1CVD6FD04NpAFuNSq1j0+iR42ve2BCqSRCpIYEEGxBFiCO4+eBC1wIVv+nrgtoqg18Skwy2E1h6kmwBPgr7b/AFr/AFhgQqiwIXpOBCk5fJNq5cLSapCF0RlruTsBYdetrYEL6o9FvCX9G0CxPbnOeZMR3MQLKPJQAPC9z34EJtdARYgEHqDgSgxkhj8N0ZNzSU5J6kwp/lwzVs3DqVgWy0AQKjv+4+aWuIOK6bK5lp4qRdTqGPLCRruSB0G52OLtmsWsYXCAFTtNteXAPJceJnvRSTMYKqtehmgSQxoJLtpdQeyCLEbN2vhigS1zrhC1G0K1CzNtTHESYwkHb1jBTUz6ihLQc+CIw7GMssekWBFgbbWI6bYnFJ0CBgs19W84lxx4pPruMaP5chpKNapg15p4ogWUEWGlrdpr23vYjYEk7SiyYX3QDsQbdUu6oOJbukwmyDjGhZNYq4AB1DOFYeRVrMD5EXww0XgxCbrG70o+k2tneTKnoJQkksjcpzcKwaMEBha+htrgj8MMIgwU4GcUmcQ5+ayrqTJC0FRFlU8U8TD1XDE7HvQhgQfA+8olXPJNVHU0NQlEaMtRS6CJBIKyQQalDBT2LsQ+4uTYdwIEJ49G/CVJUUkFfOPlNXKwmed2JYSK9wBY2XQVC2HhY7bYEKysCFmBCzAhZgQswIWYEKKaFeaJd9QFuu3+v9eOEjGU/WG7dXeYdk+w/hhUxfLWQxVlHFeDKZ/ldzpqXhkfQP0IymkNbbVvgQglbw/mUzmSWlrJHbcs0MpJ95XAheUfD2ZROskdJWI6m6ssMoIPkQuBCYeIRV1cKmTKJvlZ2lqRBKC4FrHQoC67CxYg7dAL7CEsfknXf3Gq/wACT/LgQvseaFXUq6hlYEMrC4IPUEHYg+GBCqviX0G0kzF6aV6YnfTbXH7gSGH7Vh3DAhAIP+z++rt1yhe/TCSfvfAhWPwX6OaLLu3Ehea1jNJYt5hdgFHsF7dScCE34ELMCFmBCCxUMfy6WbrKIo0Fx6q3c3Bt9I9R+iPHExe7VhuySe5MDRfJ2oRkuiTMmnSLQwSeCXxLJLDpJ82U3v4d5tim2DUkcR3LatF+nYxSc6RLXN5EOmORVfcbws1bVBQG/wBrhJHyYyGwhS7FwPUF/wA333PjjYokBg5HbG1c5VHxdO5HOH85ipIZHaGaWbmyMqR0zoJHLGz202VdGgC5uO1tfEL6Ze4CcIG1PY4NE+CTxFKWjd1APIlDE0LEKzFjoO3aY6vzndqPnaxIAIG/eocZnhuVtZXksM9Hls0uoGlijkQg2F+Ut7+IsMZ9T5zzVyn8o5LfPcroKl2eXaQxPAzqCrGN+qnbex3F+hvbqbtulPQ3KeE8ugmim5s8rwAiETSyOse1uyp2G21unTwFi6ULlS8H0MVQJaeqqqdOYJDTxSssDMCDumk9k2sVva2wtgulCc1zWImwf7j/ACwXShTcNQoWbZnHTx8yQ2GpUUd7O7BVUeZYgeXU7A4EKbgQhGZcT0kDaJKhBIekanXIfZGl3J9gwIUuirWk3ETovcZLKT7F3Yexgp8sCFMwIWHAhL1ZxHHFIxkmUIqsSu19hfba5Pl33wIVTQcdZzX1ksWWurKt2sYo1CrcAC7i/fbfc77YEKb6OPSBmc+YyUVTokYLKCdCjlugPUpYFdQ09+5G+BCuTL+Zy15ttffbp12+7AhScCEg8d1xFQqrmPya0YugWQ3JLb3UW6be7FG0vh0X7q6bQ1AOoFxs+sk5y0bBhihGXZm6rK/9L67Ja7RykIWdQGsRueoHmb92ImPIBOsnoKvWizMcWM90iTsc2TAJiZ61EGZyf99//il/y4brP/d7CrHuzP8Aof8AU3zXaoqpk06s6tqUOPm5D2WFwdh92FLnDOr2FR06VGpN2xZEj5m5jPapGT5m/MJ/pbmgRyEqY5LWCN2rldtJsfdh1OoZ/EnPYVFa7My4B7pdlzRN5u8YZ7Rgu1LR10kDTpmoMShiz6WsNIueq32wobVLbwqYKOpWsNOsKLrJDjECRty2pq4Gmd6Yl6kVPzhtIARtZezuATY3388WrOSWYulYumGMZXAZS1eAkTO/HAnZCD5xxStJm/KlIEM0Md2PRGDSAMf0Tex8Nj3HGrTs5qULzcwT05LBfWDKsHIhGqLMCuYPTcpQrxmoWUH1t0Qgi25vfe/TTtjOvQ+7HFa76IdZRXvYg3Y3ZnDh0Zyk3Pah4p55o9WpMyFwrEakFHCzgi9jcJ3+7rgtZIbTI9YlWNEMZUNWm+ILeoyADwzUUMvLpW/2mVHas7MUkhdghtHbtfRAB/ninhAz2rVh16oPhaQKfzAQJGOzambJ0Ec+YoXYhFiVdbk9YLnYm1yd9hizSEVCOSyLcb9mougY3iYH93giuQf8Ig/9Gn/sjFt/4p5+KyKfyDkqx4o9EbL8pq3qk0XkmYCEswW5Y/TF7D8MaFK3TDAOGf2SFqAt6O4g6L8sUlzGBamNgZEaRQx5mxEal28Bb6wvL72Ym727sN29JdWi+j6P5K9WarTAoDK7Up+cDEgaAJCTcjoQCNrgYPezeuRjz+yLqb+D/Re1NJFWipR0EbuFERUkPCwG+o29e/uxXrWy+0sjt4pwbGKuHGanpH9LPCM+Y0scdPIqPHKJAHJANlYdQDZhfb34EIFlXo2r5gBmeaTOg25MMjWb7TEC/n2SfPAhP3D3DFJRLppadIrixYC7N9pjdm95wIRfAhZgQoObVWhNioY9L/y78CFRfpN4lePXGJItVypVRuCNjtew+GBCH/kyKHKTV/0rJBVSorGCKW2sk9lWCsGJCtc39Uk4EJ0/7OSxmjnYQKsgk0tNuTILBrG52036Cw3Bte5IhW9gQswIVdcTcL1kte1REkLr2QglIIsEsbqRY7kn4HFCtQqOq3xHSur0fpSx0rEKFQuBxm7gc5wPKFvBk2YrFIBBRBmKiwjQKV7RbVtvvosPbhRTrAHAdSY+2aOdUaS+oQJzJkHCIx3TKHV/CmYypoMFGouDeNURtvMLe2I32es4RAVyhpXR1F98PqHmSR1SiGS8EypWxyTLG8KRqtiQblYVT1SOmq5w9llcKgc7IDwhVLVpqk+xup0iQ9zid2BcXZ8oCY+I8jDUkyU0MayyLpFgqXBYXubdLXxYq0pYQwYlZNgtpbaWPrvJa0ztOzDBD6LIJ48nal0rz2VwRqFu057/ALJwxtJwoXNqt1rfQqaUFpn4AQcscANnNEuCMqemo0ikAD3csAbjdjbf2Ww+z0yymGnNVNL2plqtTqlP5cI6APFAeK+GFqK1pJqeSROVGEZGsLhpdQNmB70ONWhaCynDTGJ8PusOpSDny4KXwllEkUsd0dY4o5I15hu1j8nIHrN2dSSEC+wNrC2K1pIfUD+BmOau0H3bM6kfqaR0BwPeFGzrI5kqmmWOSaFphPphaMOr8pImDLJYOhRNirBhqbY7HDXMbVDZMFvUfUpaFpfQvgNBDhHEbcMRthCcsmippKUGTlpSmYvHOrRzWmNl0KQRKASF7BNz7bYhbZXtLbuIE+v3V+tpOnXZVL5DnXeXw59a7T5bUVFRLNDFUXlcODMqQwrpTQhZSWmfSpOwVbnww8Wdoffc7bkPUdqhdpEmzigxgwBEnPEyYy28E7JRCChEINxFBywT36U03+7D71587ys8CGwhGfZ7FLDPTkSLrSSLVpU2uCt7ahe1722xjfx2hSqQWnA8NnStAaPqObMjH1uSvl1NFCKcxySF4I5LM8QbVNIFUysOaLgIpQJfZTYNtiR3tLZ3TLHY8shsR/DKm8dqiw5VFpKNNIqFpZOXDCscayyIIwVUyNpRU1jRfcuxuNgFPtPZ87jtmcZDHfv7kfwypvHb5JxyfN4xTx0o1lkh0ayoAOiPrbUbX09N8FDTFG01wxrSCTtjnvTathfTYXEjBNmNFU14TgQvI5AwupBG4uDfobH4EWwIW2BCj19akMbSSNpRbXO+1yAOnmcCFATialOi0o7ZsOy2x1lLPt82S4KAPa7Ar1FsCFDo8xpqiZGWeKVrrpCq17vFzUO5NvmxrGw7u/AhVxnHB+W10ss8tdPGS8jcvSBb53QQnZOs6yFspJuyiwJtgQoNJ6Nsm5naq6p1XT3KNbF5V5YUJzC4ML6lC3AB32NhCtDh/N8tgijgppI44gpK21BbaS5JdhYkqGe5NyAx7jgQp/5VUmjXzdrkEaH1CwBJZdOpUAZWLkBQCDexGBCJ/K4/rr+0MCEmekTi2eikiWERkOrE61J6EdLEeOKlprupkBq6LQmiqFtY81ZwIyP2KXco9IFdPKIwIFFizMUayqBcse33D+GKFo0m+jTLyJ3DedgWnatBWGz0jUcXcBIxOwZKdmfHNSKdamleGWHVocmMhkbuuNfQ3HxHW+K1DS9c1TQrNDXRI3EfZZ9j0bZKtXVVQ4E4iDgesKJlHpArZS5YwRxRrrkkMbHSPZr3YnYDE9o0nUpAACXOMAb/ALb1ctuhbDZmT8RJwAkeWQXXOOPauOOKaIwvBNfSxjIYMCbqw1kX229/hhlm0rVqPdSqAB7cxsjeFDYtFWOu403hzXDjn/pXvCnpAqqishhkEWhyQdKkH1Sdu0fDF+laXueGlS6R0DZrPZn1WEyN5G/krLrqtIY2kkbSiC7H/XU+Q3ONFrS4wFxxIAkoBU1UrLzJtUYO6QK2lgD0Mrr2tW3qKQBuCW64paS0jTsTDdF53rsz6tims9ndWOOA9evNRIGcm6RIB5Rrb3kj8TjmmaU0raHTTmOAw6z5rRNlszMD34omnEEcRKTSRqQASoYFwSQLaUubEkW2HXvx0NmrWiYrADDeJno2bjgeeahNhe8XqTTG+IHWY3YojGsFQsUwCSBe3E5F7XBF1vuDYkY0GuwwOapVaTqbyx4ghTL4ExBuI89gp0KzMbup7K9bG46myjvtc72Nr2xG+s2niVFUqtYPiSLU8V0xYsICwJuSWsbk+URH34zHU7KTOqmfW9RnTbm4B2HT/wDkqRl/EdA5AdGUnwsw+9VY+xQThW0bFtpAeualp6Xc/wDr9dIB7E4U+R07orpurAMpFtwRcHpiyNH2Q46sdvmrYtdYiQ5dosgiU3AIO4v2e8WPd4HElOx2em4PYwAjakfaKrxdc7Bccu4mSoldIIZpEQsrTaVWLUADpBZgzXuLEKVN73tiyoUp1PFbyTQSugialqkinRZOYjRVKFElDFV1KJCNwO5uveIQI8SvS5dHBFMyTU0kwvqFmSKrEZBBVtdo2uRdbAasCEfk4yeOsnXnK0YqnBVt+XBDRCSRhbcAyW3O17jAhGY8+SeGkiqlKS1IjZhGQQkmkTKjAkupYKSLi3ZIuDa4hd34IpjMJu1q1l2BCMHvK8oB1ISoV5GI0FSQbEkDAhScq4Tp6ebnxqwe0g3NxaSTWdv0fVXwXbAhRW4JhPWaoOksYruvzLNIJCydnrrA9fUABptYkEQvV4KiB1iaoEwbUJtalw15SSLpp3E8i2KkWIsBYWELZeCqblGFuY6EksGfdrxNEbkAHdHO/W+98CF5W8GRTBOdNNK6lrPJy2OltOpLGPQFOhd1UNtfVckkQiv9CU/9jH+yMCFW/pp/PU/2H/EYzrb8wXaeyv4dTmPFK9IvKyuqm6NKywKfI2LW9twPdjBrHWW2lS2Nlx8FZ0s81K9OiNmPXgOpT/R1pcz0r+pLF08xtt4GzdfIYr6ZlgZXbm13f+ydpulcp06rc2mPXUh/EVOaahgpjtJNIzy+xCQo9m18T2R4tFqfWGTQA3pxPkqzavv1sadgjzPbgpVCOblFQnUwSCRfIG38m+JxHW/w9IU3fUI9disW86i3U6o2ju+xXD0eH/6lTfaP7jY3bP8AihXNNfkKnId4Vo8WV6/KoY3BMUEUlZKo6ty7CMftktv3oPDG606ui6p0eJ7MOlebUqRr12URmT9gg1XxcZGYxxxqxtpJYSEkTxR9nu3Rzta9xfpucl1Gi55qFoJ448MAcB0BdNT0XqwA9xI24XcLrnY7cwNsdKg09PVzqgn1uHKuIpJFAk7MguoewuraWMVtNlB3viW652B6uv1Cne+y0S40oESLwB+HEYEjYRIDpnEjBQeUFUq0vNd5kTlU6yBi8Qh1hRdI0AtbmBSdxbYEYaBAju4QrF4uN4NugNJvPiIdeifmcc/lJGWOKsbg12+SrG0bxmL5uz6L2AFvU26EDoDtfFml8sblzGkg33gva4G9jhMY88UaxIqCpr0oVJatZT9Cy+7low+Bkb4nGbXM1TyHmsXSRkx6yHmVqtGxoEaOJnMh0mwBsB3jSoO5UdSegvjH1496LHOADRviZ5mMBuTjScbEHMaXF2GWUbcBOYGZOQSzmNE8YBdSuq9gQQdrdx37xv8AyONBlRjyQ0yqLaFSmAXCJ8FdnAVSXooye4t8CxYD3BgPdjUs5mmF0VIy1MDC4t44mUirnhuCvonmhWjd2dIUSUPH8nLxoYjM3aDoGjWG8aqTdGt1GBCN03DFBRqgkUylhyVMt5AELBgljdViQ2C39W9r7m4hMCVsRmaIevvq7JtfSpI1WsW0shtfpbwwIQ3NYKCoEDzwxSidl5ReIMWJRmW9xcdnV1wISfxTw81LKHpjPNK6Tinj5IflyTyhppRIAqhhGWCrIdwLasCE1cIZM8cKiYFFRl+Twl9RhRIwiqzLszmxdtyLtYEgXwIRrNsxWnhaVwSq2uFtc3IAtcgdSO/DmNLjASEwJQyo4qiRiGVtjMBp0naFAzbar7joPYTYG+Hii49nakLgF4/FsQ1XSTshSRZejLq+t3C9/GxtfC6kovBbVHFMaCQmOTscy9tFzyygtbXsWMi2Bt522wCiTGKC9TYs4RpEjAN35ljtbsab9999Qtbzwy4YlLKI4YlVT+mn89T/AGH/ABGM62/MF2nsr+HU5jxS/wARpoymjTvkkLn4kj7rY5yyG/pCq7cI8E8nWaSPAgdQ8wo/Akumvh8yw+Kt/HE2lW3rI/1tC1dLtvWN/Qe0Lb0j1GvMdPdHGFH4/wAThmhWXbJe+oysnQTJqF3DvP2U7gFda1kX14b/AAv/AJsQ6XNw0qm53ruVnTowpO4x1/sh3o2/4hTA9QzD4Iwx0FD8UKTSL7+i3O/tHeFZme0qtmyxyEhKuikgBHW6vqNr7X0scb5bfsrm7j3iF53RqmhaW1RmMR0GUrcP5qJ6mCCMJC4meRpW7UjKAoChnuS7aSDawsFsNrYzGmSAMMV2tssxo0H1Xy4FoAaMGg44wNgnCZxmTihmTZdJV/JFWRhIee4k3JDKQyknr6wAv54awF0K3aa7LLrXFou/CI4HAgdGxFMs4cqkUTM0S1CzTFo5TcOkkaqx+buR9Pw232tvBUtNKlN5wBE4ZnqEneqle32Z51TQSwtbBbgQQSQPi6E58EUAo0amJDSMxlfljsISANG51bBR1HePEYv0mXBG/FYOk7T74/XNyb8OJ+IxjJjDamjEqyVUHpNjeGvEqA3IEl7X+iEPuHL38NS+OMy2MaXEOycPXgqFpa5rw9mYx9dWKADjGpAskpA/SCsR7CRcj23OM06Ms5Mubj0jx7lF/EbQMGnrAMeuK0r89NYiRSj51L6ZV6bj6Yt2VNhdhsOtsLRsgsri9h+E5g+G/l2qV1Y2toY8fEMiPEbPWCuLgSm5dDDf6QLj7LMSv/RpxvWdpbTE+pxV1ggI+MTJy2wIXKopke2tFaxDDUAbEdCL9CPHAhZ8nQOZNC67aS9hqt1tfrbywIQmXOqGCyGaCPSTpUFRYm97AdCbn4nCwklEaHMYpheKVJB4owP4YRKpWBCj11EkyGOVQ6GxKnobEEfeAcK1xaZCQiVFbIoCLGO47fVmPrizdT3j+Pjh2sdvRdC2OSwGPlmO6EqSNTblVCi5vc7AA+O973ODWOmUXQsOSQG94wdTFjck3JKE9T0vGm3TsgdMGsdv9eii6FvT5VEjBlUgre3aba4AO17WOkbeIB64QvJRAU3DUqqf00/naf7D/iMZ1t+YLtPZX8OpzHigvpBTTT5fH9VF+5LY5nRJvVq795PejR5v21zt7nFBeGXtWU5/8VB8WA/ji/bhNmqfpPct+3ibLU/Se5b8af8AEZv9d5wzRf5RiyNBD5uQ8UZ9GB/2tx4wsP8AqTFPTn5cHc4dxU+n/wAs07nDuK4cGQ6M4RfCaT8HP8cbdgde1buHgoLQZ0Q/l/5K2eMMkapiUxNpnhcSwt+kO4+TDbw6dbY6OhVDHY5HArz+oy8MMwkvhZKKRDBL2auKdpFSo+bYMSLAaW7QsAdNzvva1sVrTYazKU04ccwcY6YxWw/TzqtY3ZYC26RgZA244Tj0BM65XOqiNIwiDoqaVX4Aj2745G0WXS1Y3XDDcCAO/vUptNBxvudJ3mSUFzziCGgUgsstSdlhQ3se7WR0F7dnqdgNr42dC+zr2m/W9etvfEg59t0i2LrFO9GvDssKy1VUT8oqTdlPVRcncfWJN7dwsNt8dHa6zXQxmQWfQpkS52ZTLNncCM6vKqFG0tqNvoI5P2Qrrc9BfFG+3KVIajQSCcvXitMympXjvOYWjuRd7FQy3vuehFjv3WwjrpHxZILmxJQDMOGstDC8TMzPy9KO7HVyzJa2o27A1d21vHFc2ahu6pHcmuuc+3iu2WUGWRkaVTUDfTLrZlNyPVkvoN1PcOm2HspUWGWgT2+aA5iN/wBPU1gecljcg37ha59guN/PE19u9O1jd670uYxSMVSRWYXuAb9DY/A7YUEFKHA5KZhU5aSyBVLMbAC5J7gMCEjcU18kit2+Wii5jN1JF1AJP0vWG2wBNtyDZwTSg2VatCRLTF25jSR3KL29ACntEHsqJOttyuHmm4C9GCibVYXXAcUlyZLVpmOlBJSSO7yB2IGmPUWLEglXCqdwCQTYd+GKRXBwZxKagvBMV58YBuLWdD6rbEgNYjUoJsSO4g4ROUyl4lQq7OulUJW4N+0A7EbgEHSoN7WOtQCThEqmjOI+Zy+1qvbptfVp6+R6jqNvEYEJeyLjESrVhlHyimkdXjFwNIcqp1WI7iNvDpvgQmGpzmJGdS1yiF2tvYA2Pv8ALAhaU2eROVC6u0SoJGxI7vhuPEbi+BCJ4EIHxDwrT1jI04YlAQNLW64iqUW1DLloWLSdexgilGO8Sh1V6PaSTTzDO+n1dUrG3dtfpiuzR9CnNxsTuUlPS9em++0AHkuX9WdD9WT/ABDh/ulNWT7RW07R1KPL6PMtTrqHlzDf4Yr1vdKP4j46cepOpaat39AHQ1c6XhbLkb5t50JFtSyMux8xvbGebXoyoQ12I4gx2hSVtIaQqsh4aRugIvlnA1LDMs6cwyKbhmcte4tv47HGzTs1JkFnQqFTS1pfRNAxdPDpTPiystL3EnD1FWbVCqXGwdTZx5XHUeRuPLE1KvUpfKVG+k1+YS6vothIslbU8v6odSPuW33Yse/O+kKL3YbyjvDvAlHRkPHGXkHSSQ6mHsFgqnzABxDVtVSpgThwUjKLGZJmxXUqB/k2NTuJ5hJJfmOOXdgQq2to0gAIoFgD1uTfEer4qLVbZxPJcxwhThVADDSzNfa51E9k3G6i9h37Dc4NWEalq3ThiNR83JLHabnKVKnSeUYtI1Kw0BDYAjba1gAMGrGzfPgk1IGRjGeyFoOFE5nNE0usrZyeWde7kk3TYnWR2dItawFsGrEzKNSJmfXorRODotARpJWAR0XdFI1BAT2EW57A63HW4ODVCM0agREqblORLBI7pI5DliVIjtdm1bWQNsb2F7WPswrWQU5lO6ZBRbD1Ik70oZryKRQNubIFPsALH8MKE1yRstzcygB2usVtINupvbfqdIvYdBqNsXLLTDnEnYqFtquYwNG1F+HswHy2G7CwLXJO35t8W7WBqSqNhJNoAjemPjOngq6Z42aMsO3GTpOl13U+y+xHeCRjIC3iqN4F4sqmzumknlZmaQxMDsAHNiABsO1Y7d4GBC+mDlsNiOVHYix7I3AOoA7bjVv7cIlW6UcYtZFFiSLAdSbk+0nf24ELjDlUSmTsA8w3cEAg4ELc5dF/ZJ3j1R0bdvidz44ELaOijX1Y0HsUDvv+O/twIUjAhQszzSOAXc+fu8STsBijbLfTs0AyXHIDNWLPZn1jDUpV/pFiB0x2Zj0CAuT7DsMZzrfbqvyUwz9Rk9X2W1R0BUIl+A44eZUP+k8yqfzVK6qfpTHQP2eyfhfDfcrXX/FqOPAfCPXQp/d9HWb8SoCdzce3HwXQcI1bDVVVyQr3iIWt+udNvffFiloehTxIHTj3+SadK2Zpu0KJcf7vIT4IdxNw5BSU0dVTSyO+tbSFwwdWv4AAj/W+J7RZaRoxmCrNg0hWtVd1nrtAEHCIghWHkTEwrfuuPvOGaFcXWNk8R2lczbABVKD8Y5zoK06ycp5F1CQgkCzDsm1yL73PcPbjes9IuN6JAzCybXXDBdm6TkdmG9Q8tzKp02VaN/0llsPgCTid1CiM7w6FWp2q0OyuHiHfupaVLo/MlnjaWxCU8HRifG5LH2kALucMNNpEMaQNrneo81I2q5rpqPBOxrfU9wCYqmqVI2kY9lVLH2AXxUYwvcGjMrQc4ASULyuKSojWaWR1Eg1JHG2kKp3W5HaZiLE728sT1XNpuLGDLCTjPXhyTGguEuUnLqKaOV9U5khIGhXALqd73YWuvSwNz54jqVGuaIbB2kbehOa0g5r189gBF5LAnSHKtoJ8A9tPl1xXvtVptkqumBiMYkT1Z9imTVCra53PQAEk+4b4R9VrTBz3ZnqChDSVqlWhUsGGlb6idrW63v09+CjVbW/DM4xxndGc8EPYWfMoqZxC78oOS7C+kK4NvHpsv6XTzxZNB4beOXMKK+CYQrhKsC08ryyEgTyLd2LGwYBQL3PgAB1PtxSs5inJ3nvUVgY57IGJk9hO/YAjdHmUcjMisda2LKysrAHobMAbHx6YmDgcFeqUHsaHEYHIggjsST6b6Fny3mqLmCRXP2SCpPu1Xw8KAqv/AEOcYRxVLwSsAs4XQxOwdb2B+0G+I88BSDBWRx3U/wCym31h+BxYsf4zVVt/5dyqatzPlqXZjZdzv1Pco8z0+J6A41bTWbTYd+xYVioPq1BuGaBeiXLWqs4p9r6HMznwC73/AGtI9+MFdSvqevrFhjLv0HcOpPcB5nAhCYxWzHVqSmj6qunXIftX7I9wuOnngQtqSpdlJErPqOmI2Ua7dX9Wwj8D3gXF9S3EKZDUyI+mYLY+pIuwPkR3N3+HwOBCIYELMCFXPHacyrp4nuUknjVgDa47It/1HHPNF/SVS9sugciAup0SdXZalRuYaSOePkiXEEYppIoaYpSq0UzsyIgY6Athdhte/XrjYqfCQ1uGBVSxuNoY6rXmoQ5oAJMYzOXLkhK51VyoEEskhMFO9oFGoajFzdRAuJCpLCxAsx6WxFrHkROwZdEq4bJZabrxaB8bx8RwwvXYGRbOBwmQu1Tw/NNJIzqsAli5KGWS7MLwlNW7EvpQ3H1vH1i40nOJnDCMehMZbqVJjQ0l91143RAHzTGAESRHDqHf0iZhFNl94XDqsyLdel7E2B6HYjp7O7Dq7g6nhvUehaFWjbYqiCWk45psyD8yPafxOKehPybeZ7ysa2/inoShxurJVA9hlkQWSX1GKk9GuNLgHxFwRvtbHTWQgjbhtGY8x1rAt4cHbCDsdkenYeqehRabLtRH/wBOdh4rOwU+zrt+ti0asD8Uf9vruVEWeTjQP/cY9dKYqZGiWwhipARuQwklb7IAsT5ktbwxSe5rjJcX9g9dS0aTHMENYKc9Lu7xPJFK3LzJRtCOyWj0i5vY22ue/fqcQUqtyqHnYZV4sll3ghvB+do0K08h5dRCAjxvs3ZFgR4ggDcfyJntdAhxqMxacQQm0nyLpzCjZjmtRJPNRIYixpXkVkuCGvpVTdiAd+v3YirUG+7XxIJMdmeSs2Sq1lpaamLQQT1qNPmMU2UmA/n+SIuRb5wSgAAaPW9YA3ta2/TFGQ5kdi1WMdRtwqz8IdN7YRz3xhGc4ZorlhaneFaht+QiaydtagahfxJufPFQE0bU5z/lc0AHYCJw4TMqrUu1mE0x/UTHA+WSj5pl71JqRAwCsiAMfUZ1YNbbqLCxI+t32IxZ0cW07Y+vEtMDngQSOUqC042dtP8AqBJ5c+a8paoVNfHe0ctKja01AlzIoFhbqi9b+JXYY13sdSs5jEPOe6PEqiCHP4hL8FQy0okjuwhrXklVLFhGSw1hbG9r3G1u/uxiMBDAdxPir+hAwtfSeYLgQJwEzIngYThkE1JIxlp5FmkK2aS+p9N76SfoC++jb2Ystu5hOtDa7PhqCBsGzo38+1F6qnWRGR1DI4KsD0IIsRh6qr5l9IvouqKGRpIEaWlJurKLsnkwG+31umBCW4OMqxY+UZS6DYK/at/HDmvLTITXMa4QclpQUNbmUqxxI8zdAFUBF8zYBV9ptgc4uMkoa1rRDRC+kPRfwEuVwHUQ9RLYyuOgt0Re/SPE9TvtsA1ORzNgGqqeNxddLuPtq0QH3O3uvgQvOI65V0xM2lXBZzex0La6jzYm1/DV0NsCFMyxRpEhsCwFht2F7lFtvbbv8gMCF2rnTQdViNtr9d+nv6YELXKXZoImb1jGhb2lRf78CFLwIVd8Yf8AEaT/ANTH+MeOfpf8Rq829wXUaN/JVf0HxWvHOaE1TwtFE+mICFmQMyyyEW63FrKxtb6ONSu74oI2Yc0aJswFnFVriJd8QBgFreXEjbtXCHN6qaNI4XmJ+SkMAgHznIVlZWC3FyQAdQ3FgO8tD3uEDd4KR1lstF5fVA/EwxnC8QQRO4Y4HDEld8oymaqkExAKpUzh0lYhl+djYDYNcrotYEDa17XBVjHPM8T3hR2m1UrMw0wcSxsFowPwuG0jOdoO+Jy58ZrHDl8NGJkkmEi7La/Vjci5sN7b4SuWspXSck7RZfVtr7UWlrYOfRt2p5yH8wvmT+JxX0ICLG2ePeVz9t/GK3zjKkqI9D+0EWuD7wQfYRbGyx5YZCo1KbajbpS3T8JPGdliYdxBkT4gPb4Ysm1uI29h8FUbYGNMwO0eKNZdk2g3fQP0Y1sD9om7N7CbYgfVLlZp0Wsy7BH3RjESmUaqoIpbcyJHt01qG/EYc1zm5GEhAK6QU6ILIiqPBQAPuwhJOJSrpbCIWEYEINxTSSyRIIl1hZFaSLVp5iC91udvDY7G2LFmexrjewkYHcd6jqNJAhQ2y/ny07rStTmF9RduWDp0kFAI2a4JIvewtfrhwqatrm3r17n14gIu3iDEQmbFVSLwC3TAhRMxzFIQuv6TWHuBYkk7BQoJJPkBckAiFpQ5mkpYArYaSCCCGVlDKwPgQfu9mBCD5vl8GsNJl9PLqYqluWZXIBYgK6hb2VjbXewPswIUnK85p+atPTwsAVLMVjCJHYkaXBswe6kW0m217XFxCOg4EKHm2XiZNOoqwN1YdQf5f62IBwIQfM6VJgq1lMX0dJFAceZ6C3st7hgQhf8AR2XeqkUjHwSE3/cAwiFIyrhsGUOIOTEPrkGRvcuyfG/4gQnAC2FQvcCFXPHj8urgmYHRHOjuQL2Xs7/9J9+Odabmkql7bdI4wAup0QNZZn0m5uaQOePmu1bxjQNKXip5KmU6dxGbAqGC+tuLBm3C95xq1LTRZ8R6zh3qKlom3CmGVKgptx274nLPIZlc34kzGWyw08VOvQajrb3W/iuM+ppqkDdZidzRJ8AnjR1gpY1Xl54YD10r1OFJ5YkR5JR25JJSG0CRpGBN16WFvDvPTpiMVbbWEU6UDe4xnww8UHSdClUL2gZANwmA0Rn90VyjgSGEg2F/K5PxPT3DD26Kr1fzFTD6WiO37KpadN1aoj11BNkaBQABYAWAxuMY1jQ1ogBYjnFxkpN45z+eHmmlLs0EJlkURxlB6xXmPJInZIU9mO7237wC5IoS1s8U2Y1Hyk2SKN0jaMFdTxty17I1GzEDs7t7cCEOq85qJ6FkaokjniqqcODGodVepjRVksAmu4Z7JsUKXuGuRCs2ljZUUO+tgACxAGo+NhsPdgQta6rWKNpH9VRc26nyHiSdgMNe4MaXFSUaTqrwxuZUWqWpMZMbRK9tlZSwv4Fgw+IHuOGu1kYRKmpmzh8PBI3ggHoEHq7VDyGqkipkWrGmRVsSW1lgPpGxJv0uel8MpOc1g1mB61PbKdOraHGzYtJ3RE7NnQiX9Jw6UbmppkIEZDDtEmwC+OJDVYADOeSq+7Vrzm3TLc8Mua2gr43dkV1Zl9YA7ju/EWwNqNcSAcQmvoVGND3NgHIrxcwjJI1i+nVvsNINiQTsRcjcYTWsmJ4pTZ6gExtjp3c0PqatxTxusyveRFLqoAYNIF23Ntj13xWfUeKTXB04jEDOTCtU6LDXcxzCIBME5Q2cVP8AlA5xHNWypcpbcG/rE32FtrWxPf8A8Qi8MBlt5z4KtqzqgbpxOezlHihfENFFVQhueY9mVZFsRuV+PaRTsQdrAi+DX07l+8I3puoqX7l3HchB4Mi5itJVMJVCGyBVRVTTssb6wsdljFiT6t7m5w41WB10kTE9CaKTyLwGGS4y8J0/yejAkp/9nPaMkAeORuXIjkpqBBLyaz2uoBNzY4jNqoht8uEJ/u9W9du4qdJwKjjtzvrLIzFQNN0UILK+uw0KB2ix7yTiwoVCzHgMixhnlLsUXW5BMYvHzGU7G5RNNt7X2sNsCE6UNKIo0jUkhAACeu3s2+G2BC74EKsOM+M6+nq50gRDDHp7RjJteNWNyD+l8MadmstF7AXHE8eKo17RVY4howCXW9KVeDY8kHwMZ/zYtDR1E7+tVzbqg2BWL6NuIJq2meWfTqWUoNIsLBEPid7scZtsotovDW7vNXrNVNVl4702YqKwotdQJKLOPeOuKdrsNG1AawYjIjAhTUa76R+FAc3eioIw85sCbKvUsfJVt8TsO/FNmhrIz4ny79R8oU7rbXqHA+ula0HG9AYndH06BfQU0s3kvc7HwBJxpU2UqQhgAHAQq7tY4/FiomQ+kmmnfRJ8wWNk1G9/tHSFQnu3I8+7DhWYTEpDScBMJzjkDC6kEHoQbjEijW2BCE5rw1S1L654VkJUKb3swBJAYA2axJI1A2JuLYELaq4eppGLPCrEx8pr3syfVYXswFza97XNrYELlFwrSKsiiBSJV0yarsZADcaySS5B6MxJHcRgQilLAsaKi30qAouxY2G25Ykk+ZJOBCGcWUcktJIsQvINLqPEo6vb36bYhtDXOpkNzV/RlanStLXVPlxB4SCJ6JXPLuKYJQACwl+lCUbmKfAra/v6YRloY7nu2p1fRdeiZIBbsdIunpnszXKDNViq5lqDyuYI2iZyACoQApq6alfUdN/pXGGioG1DfwmInu6099ldVszHUfiuyHAZgzgYzgiBMbMUPrqZUisToSWsWRB0ITUmojwFwzX7gwOIKjQG45FwPRh+6t0arqlSYktpFp2yYMc8IHGIRSWVUre63ybYDvs5Nh7u7EpcG1v8viqTWufZP/sx6tq45OVR0EciyQctirG2qEXXslvqnwO4099sMokNcLplsHH6csJ88cOCfapewl7br7wkDJ+eMbxvGGPFRop1+QQ9ofnU27xaYE7eQ39mIA9vurcdo/3Sp3Md74/D+k/7Y78EWWZTW2DD8zbr36r29tt7eGLN9vvUT/T4qiWOFky/q8EN+UD5EUG7K51j6vzvf5+A/ligao90LRmDjw+L1Ct6s+9hxyIw4/CidS6tUw7jZH+JK2v95HsxbqljrVTk5A+EeY5SqdMObZ34bR4z91FIHJq9+0Wfb3bffisQ3UWiM5d9vW9TAnW0d0BR+P5yMrmZGI2SzKbf8xO8Y0Kj5olzTsS6Kph1vpseJE4gqlPl1R15ktvtN/PGRr3fV2r0B1HR7SQ5rBGeDcOa9+W1H9pN+0388HvDvq7Umq0djhTwxyarG9DlQ7Gq5jsxAitqJNr8zx8caNheXBxJlcp7SsoNNI0A0Ag/LGOW5Q+KigrqtjJMhDR7xoGFhDF+idx1O/S224v0dGdWwAA55mNp4rin/O4yRy5BKtTRU8hLyzTtIzDU3JbyBGnSO/brttse+219RohoEc/uqzqbHGSTPJWR6I4AlLOqkkCc2LCx3hhPTu64zre4ueCd3iVcsrQ1pA3+ATziirS8ZgASTYDck4EKqabheXMq6Sqn5kdM9zCylSXRW0pYknQrLZx2dwxIIvcwGjefed0KcVbrLrUxZHlFErSRz0cMTJKyR84iQyKD2XUyXNiCDYbAkjqDiYNAyCiLycytc4y2gWrMdRFQJCYQR6qTB9ZF+yARGV6Ncbg4a+5HxR0pWX/6Z6FM4dzaFGFPDKJadWESON9DaNaoWGzoVuA/1hpJLG+HCNiaZ2prwqRQa3N4YtfMcLy1V2uDsrEqD03uQRtiRlJ74ujPBRPrMZN45Yld4KxHZ1VrlCFbyJUNbz2YHbxw0sIAJ2/snh7SSBsWUlWkihka6m4B6dCQevmD8MDmlpgoa8OEhdtQ23G/TDU5cTWJzBHqGsqWA8gQCfD6Q+OHXTdvbE2+29d25rl8ruQQCACeYGFiBpJH3gbjFH3kuILRABN6RBAg+MYiVY1YEg9EcwpEEusXAIHmLe/FilUFRt4AjmIUbm3TC1q5dCMw7hfDnmBKRokwq5pfSk8ltFE5BBa+uy2X1mLEWCjvJNh34oi1VTk3t+y3amhRTBvVQI8csOOxc6r0smNij0hDCxtzAeoBG4FuhGB1qqtMFo6/snUtBGq28yoI5HZhtXL+uIf3U/t//rDffKn0jr+yk/l2p9Y6l2PpWa6D5E95LFBq3a5sNI073Owth3vVX6e37KMaCmYqjDPhz3KdlXpGeWeKFqR4+abKzE26XuOyL93xwrbTUvAObE+tygraJFOk6oKgddzhWDi+sZZgQlz0hrfLpx9j3/OJtt49MQWn8J3qP2V3R9R1O0Ne0SRJA4wUpy1VPFrMcynkU4SnIQ35j6uZJvGVMlwPFd99IxXbUoNiHCAIGPrPBNNC0VHTccS47jiVlTWwlmSOZFcB3gYoOXESVAYXiD80oXchtQ5h63sA82mjMXh1+h0TMJvuta7euGJjIotwBWpNWV7xiykxW2t/ab27ifWI8WOEsrw973DKR3R64Qrlus1ShZqIqYE3jG6bv7qdnHBQnqHmFTJGXINlWMgEKimxZSRcRrcX3sPDGvTtV1gbdmOfE+KxHUZcTK4HgZ/7/P8AsRD/AOGF96b9A7fNJqT9R7Ea4ZyIUkboJHkLvrLOADfSq9wA6IMRVqusIMRGCkpsuCEYxCnpe4sPMampPoVEpEvnFGjSMvscqqEd6s2BCQYfSFVFZYhYPzZAH5ZZkGsgKP8AlgqOyC3S24O961Ws5oN0Y8fUqzTotcRJ9dyWKxdTPq7UjbuLq1v0ppGVizkfRG3dYgasUad97rx6zPU0bB64K64Na26OoeJ3+uK509PVqizyxyyRzC8Tqsr3RewoJjNx2UBBZTdSu974u16BqAR4eKp0azaZM+PgnDhnK5YoGklQo9VU0iwxsCrHlSiQtZiWBCB27W9kPTYYmpMLGwVFVeHukK2sSKJLnEWVrLURMzoqFWWVWNiygqUt3bPbr44tUapawgDHZ49iqV6V57SSI28d3agRyKQpGGmpi/rM2sA6xItiDoLEaEVbArYg3vixr2yYBjwjnvM7VV93eQJInPpnluAGxdafhsNfU1O51Q2Ia5Cid3cdNtSSKvn0O2Gm0RkCM+4AdRCe2zA5wcu8k9YK0kyVgy6ZKYRpJqjs4BQGd5APUJsY9goZQCG64UVhBkGSMeOAG/fwKaaBkQRAMjhjO7dxG1TshyZIpKUqadzHG6SWftcwhTrXbtNpXTvYhT4C2GVqxeH54kEcscD381LQoBhZEGAQeeGI6upMnKcEDUzaidZ6WGk2tbpvbGLq6rSBeLpJvHKBBiIyxjitW8wyYiMuvau8CFRYtq8z1+78cT0mOY2HOnj+yjeQTIELlmf5l/snDqnyFDPmCpTKqqIUdPAJ1jEurnPzFDK/MIjBB7QjT85bsqdTHUDsalMgMAnNdRbKb3WpzyybsQIOIiSZG3YDjug4RuuW5cTdnjJKjrUblmLEFyCd1vGrEbXaVrWQYXV0sye1Ri2W4C6xpH+SABw9TgNpUibK6CJ9JEIYapUV5fIsqSb+pp5W3rMXk0307qadJpg96Y23W6q282YyMN6JHGZy3Y5qTG1G0xnE0Sudw7TjUA4ZrqCwCME1LpIuspQ9Bdn/AOGTenHmq8WunTNG4bu0BpxI3mMZwxBiJ5KPShTmNCyujEu2sRyq6IblVVQrHSojRANgSAL7ggQ1IvNI3qw28LLWa5sYCCWkE44ySN5ynDZgrpxfXOKDmeaxwC7nc9AOv37D/Vr4UAnJITCEcXQvVZZIIkLPIEKr3ntqe+3cL4hrsLmFozWhouuyja6dSoYaDif2VT/kPX/3Zviv88ZXulbd2hd7/MGjv+Z/pd5LPyHr/wC7N8V/ng90rbu0I/mDR3/M/wBLvJOPo/p3y5Kh6xTEH5YS9iXI17KFJJO4xpaPstUkthcl7T6VslbVvpvkCdh2xGYxTUuaVsu8NIsa9xnfST+ooJHvONM0qDMHPk8B4lcoK1d+LGQP7j4BY+b1kW89IHTvanfUR+owBPuwCjRf8j4PER2oNauzF7JH9pnsRfLMxjqIxJE4ZT4dx8COoPkcV6lN1N11wgqxSqsqtvMMhS8MUiXuMKSW0FTAuuWlk5nLvYyIyskiju1FWJF9rgYEJMruC6XMZHqKGqETubyxMp7LnrqS6ujHqQdu+29yxzA7FPbULcEt0OWUMVU9NX1MpEL6WRIdELmwNiVZ307i99IPfthn+Gw4nHirdOzWqvTL6bJblh5Z9ias49KccUscNFBzYwyoT6uq5CqsQNu8gamsPAEG+F1zZhOdouuyzmu8QBGBzMmMtnT1Ji4PZqomsqARMjPCIttMFmswUgkMTYXk77DZR2QtKqyqwVGGQcQqBBBgpsxIkXKanR7akVrdLgG3xwocRkkLQcwtDRR/2afsjxv4eJvhbzt6S43csWhjBJEab9eyP9f/AMGC87ei43csNDF05afsjuv5eZ+JwXnb0XG7lstJGDcIoPW+kXwl470XW7l2wicswIXOeIMpU9CLYRwkQlBgyk/+rCg/s2/bf/Nit7o1an8atn19g8ln9WFB/Zt+2/8Amwe6NR/GrZ9fYPJby+jWhZizI7MdyWkkJJ8yW3wpszSZJTWaXtTG3Wugch5LT+rCg/s2/bf/ADYT3Rqd/GrZ9fYPJd6TgaipmEygpyzr1NI2kWB3N2t0J3OFFmaDgoq2lLTVaWvdIPAeSLflPSX3nRR0DNdUPhZiApv7cWrpWfKB5xEDUFpGVQx7Lsy6QtttAvd2tvYC1+uHh0CAmkY4o5lue0rFYo5RqAsqsGUmw+iGA1beF8MIOaWUXwiVeMbC56YEJZ4dg+UyGulF7kinU9EjBtqt9ZiL38MXbQ7VN1Lf83E+QVGzN1zte7/LwHmUz4pK8swISxncXySZayPsozBKle4hjYSfaUnfxv7cXaJ1zNU7MYt8ulUa41DxWbkcHefQmfFJXkPzrOoaVA0zEajpRVUs7t9VEUFmPsGw3Nhhr3tY0ucYA2nAIAnJInFmdUUtPJLyI1qYWjBWpitIFc+sihgXOkOQFbcqRtiOlaKdZl+k4Ec8E4tIMFJi8IPUzz6JRGizBSZgeY7ciNyNC6dKkW79QGroRjDfpTVsa+q284gmG/LAcRmZy6sOK1aFpq0qLqFIwCZJ24gZbueak5fkdOug8m1SHoZWIYhFM9QOwiA6QEVLX3Jvv4l1W0Wh9Ym98EvaBA/pYcZzxOxVGfCy7JxgnHDE7l2zGCngjlln0hpGqpFl5umUNz7JHCNQYBk1atO1+vXEFmdaC+kym4gNbTEAG7BbLi7lhCHNbBJ49mSdPRvRhJqzl6EgBjWKKPUEtpLiWxJF3WRQWW19BvuMbGjQ8UBrHFzpMzsORHLcq9WL2AwT3i+o0p1XA8TFzrkbWXYhmUWLhQStkNjZR3ePjhrr39Pl5pRG1aycIR3LSTOoLSObuh7UiaSQTGLbfHvvhG6wnEDv8kpujL13qII8sgZtWYRKzadQeaE30qqgaSLWGm4FrAk2ttaw2hVdk09RTLwWsWYZSDf+kISbggmaMkEKQLee+onvYAnfDvda30HqReCb8uzSCcXgmjlHjG6t+6TiN7HMMOEc0Sqg9MnMbM4kj1ljTpZU1Ek8yboF3JsPuxqWG7qiTv8AJVq03gAkB55ASCzggkEEsCCOoI7iPDF4AKCSvBUSE2DuSdgAxwXQiSvZZZVYqxkVgbFWLAg+BB3BwgDTiEslex1EhIAZySbAAsSSegHicIWhKCnT0Uu4zRUcuCEkBVr3BA6EHoRilbANVIU9P5lY81SKipkL7xQPoRe4uPWc+JBOkeFie/GaBAUxUiWoFiLAjwwQhDYUiivyoo479dCBb+2ww7FIuLwGfsAXJIA8j1vfuta98BMBGafIxYAHfbEKeoWf3+S1Gn1uVJb26DbEtCNa2d471DaJ1To3HuSDm9LqSgPJmliFKARCpJ1aBp3HQ6rH+eNSk6DUF4A3tvNZFZktpG6SLuzlh2rhW0mYqsBnV5VAUKFGsxm+xZe+TwLXA9uHsfZiXBhg9U9O7kmvZa2hpqCRsjGOY380SyqWphrw9RBM2qFYwUBfTdlsXbZSRYliPhiGoKT6F2m4YGccOodympGsy0B1RpxbGGPWcuaj5RMVyqoglhmRljdtToVU3OwBO9722th1VoNqa9rgZIyOKbQcRZHU3NIgHMYIpqn/AEsQfArUvQ3j1XNXUmPVzVy4iPT6wd5JANHgxKjcdbDwGOW0vdIotfkajZnKMSZ4LXo5kjcUCz+tjAkZQkk6NT0RlIuQXJ5tj46XsfPr0xm2KiXVGzIa976gGUgRdkcx1Kd5gHeAAtMzziKCq7WqR1qpZpEhHMdVNLy1ZgOg3HXp7sPs9nrV7PDRE04x335KVzgx2O/wXJKqX5PEVgUTvJRxwlpVcTiN9Sm6Dbs7sR3lu4YnZSD7VcvE/OSIIDS4Qc9hPyppwp3o3Rxxn90Xm4RzCXQHp8vC9sjWrOYg5u6DcatZ3Ldk9o+WLdPRQbB1jtkwYmMurYOUqI15/pHrNG+E6GWh501ZyYYjHHGoSTsRRwhgty9izMXI9wG+L9ksppgtaS4uJJ3knko6j72OULpxJx3y6eCWjRJvlDqkbPrVbuzKDbR2rFTdbhhcbb40qNll7m1MIEnoUJfhgkvNp86qKiop/lkaGGIS2gJRXVhcBGC6yxO1mI3GLjBZWMa+7MmMcevYozfJhLlXwFVPUzRTVEbvDGsjOzSyXDkgW7BawIOpiLDbFhtsptYHNbAJjYEzVunNCYeFJTAk4aMK4hIF2v8APSvGt+zbZoyTv0ItfExtDQ4t59gnxTdWVOquAamOojgd4g0jSgMCxUCKNZGb1bkFXFgATcEbYjbbGOYXgHCO3BLqzMIfR5HVLX/J6Yk1KN2Xj1C3Q6ySAVUAi9wPDEjqtM0r7/lO9AaQ6ArT4qrlgz2Bpmj/ANxKl3OkBrz7g3ABJGn9Y99sZdFpfZiG/V5KR5ioJ3ITSUuWNHC80lIZSwYhXKgloXOmUGVmsJNIJYJvbuO8jnVwSGgx99mG7mmAUyATC8y9cvWEtKKMVAdi3KmAVWGgxmIs92XxC6gW1DuthX64uhsxxHXOCUBkYxKmZtLl8k0jlqBp257RkveJrtHoMxDW1ka+pHf5YYwVg0D4ownfxhK64TslcY3ypGLRmmCK7m5Lc0SCVDFy7/8AKtquelvfhD7wRjPhEYzxQNVsU/hyenfOYnpmjZWWpLkW5hcuSSx70Ito7rXwyoHigQ/hyy796VpaX4KbSTGN54z6wnlPxkZr/A4rRgE/auzSscEIWhBOBCJ8KSBJyrbal7PtvuPbhr8krc05YiT14y3Fj0OBCWuG5/k7mhlNipJp2P8AzIyb2B+svQjw9mLlobrBrm9PA+RVGzO1TtQ7/LxHmEzYpq8swISxn0oq5loo91DB6lh0VQbhL/WYjp3WxdoDUtNZ2eTfPoVGudc8UG5Zu5buZTNbFJXoVYekCreKor5Im0yLRU6o3gzS1AB9uMvSNMValFjsr2PUp6GAcRuXY+jctO0J0LQB0lCi5kkYRBSGJ6doMxO5JPUd980W6wVNoEDkf2Ud83SN6dcl4ep6VNEMSqDfUepYnqWJ3JPicSpiiZbwVQwT8+KmjSXezADa/W3h7sCEwYEKkfTpDVtUISrmkVAVKglA++otbo1rAFu7p342dGmmGn6u3oUFYO6EjU/F06RQxK0QWGRJFsi3LISU1H6Wm/t6XJxdNmYXFxnHDrzUV9wELrBxvVI/MEqh9EaatK+rG5dR8Tv4jbCGyUyIjeevBLrHKRlnF9cZjLEFll0LHcQh2ULq0kWFw3aO/ffcHDX2aiG3XYCZzhKHvlF8oybOZqeOBKYpEhQhpUWNrRuzoGL2YorMxAA7z1GIqlSyteXF0nhjngeE9KcA8hWDknBFYZIZq6sVjC0zLHEgI+fJMilmG6m5FtOw6EWGKFS1Uw0tptzjE8MlIGHMlPFLQRxs7JGqtIQXYDdiBYXPU2Gw8MUi4kAE5KRUh6dGtmUf/pU/92bGxo/8I8/AKpacwq+5nni/CqrOZ54IQveYPHCQlXmseOEhKCnf0NvfNU/8uT8BilbvwulT0PmVoZ9l+iq190gB942P8MZbDIhWXCDKkx5fcYekWy5dgQouY0YCMx7hfbY37rHuN8CREqjPRSUUMtTrckKpKgElipNzcjwxUqvDMVfsVjqWp+rYRMTihX9ZtJ9Sf9hf8+IfeWLT/l+1b29Z8lBzbjjL6hNEsU5sbqQqhlPip13BxLSt2rMtUVX2Zr1Ww4t6zh2IWnHjxC0U7yr3CohGoDzZH7XtIxMbbZX4uYR+mO4qv/LWkmYMqNP6p7wFj8dNLtNPJGveKeIBj+u73X3DALdZWYsYSf7vII/lnSLxD6jR+me8hFsr47y+nj5cUMyr1PZW5PiTruT54gqW7WOvOlWKXszXpNusLes+Smf1m0n1J/2F/wA+I/eWKT+X7Tvb1nyUjPsry9q1ZqlhzlQHQWYrZC5V3Udns3ezMPG2LYoud8QHrgsE1A3AlNSSqQCCLHp54bBSyttQ8cIlXmseIwIW2BCzAhQ5cqgY3aCJj4lFP8MOD3DIpICyPKoF3WCIexFH8MBe47UQFLVQNgLDDUq9wIWYELMCFBzClgPzk0cRsANTopNr7DcX6nYeJ88ODiMikMbUnZlxBSKjvDQLMies6wqVG9uttO3eCwK94GE1rt5ULqgAkCVxnztIWtPliL2WckJEQFVgrElGkOzMBa198GtfvKTWRm1MOSy0FSPm4YdQvdTEgII6i1uo7x1FxcC+F1jt6kY5rskV/oWm/u8P+Gv8sLrHb0+AulPlkKNqSGNG8VRQfiBhC5xzKIC8zShE0ZU7Hqp8DhAYMoIlA4Wq07HJDH62wU+/V/DEhfKbdXRoaxd9MbeQO4+Nr/HCX0t1ZS0M07gzLojU307At5WBNh4m/ltvhHPlAahvpa/3JP8Azl/dfFS0/J0rf9n/AM0f0nvCqInFFdkvcCRZgQtdY8RgSwVtfAhe4EitzOTGKqpjFUkXyiMJKssZP/LKqyOGAGzC4a/TbrjpaTXmm112YOEHjtC8hq2ik2q6mXwSMZ5b1qeBUYq0cqcvWWCBDpAKQgldLiz6odWofWPtKe+EYEY9u3eMsY6FNqGnFpw/bLqUmDgdA6szq6rKWVSg7MYWURxjf6DSlg1u4bd+Gm1mIAzG/bhJ6YThZxt3/t1JbzTJaOmjKVFVCSF06Eh1EkQtGrsgYnm3YMWNrlR0tfFqnVrVHXmNPXxmJ3bIVZ4pMEOcPQjLenhwgVndBIEgRhqAubCQ997E2xmvcWjDeVo0qeseG74HWlWm42gkXVHlkzr0usSsL+0DFb3l3Fbr9Aas3X1WA8TCIZnxHT08kSz0ZjSUArLoQqLgEgi1wVvuOvtw413A4yq1DRBrscaTgS3Zt6OexQctztZ56ifRDHl9OCCxiUtIw8Dbvvew3tpHU7IKzySZwCsVtF06NJlKJrP2bAPXjuXR+MqUQJIaM6pSRDFoQs4Btq26LfsjvJvYYPeDE4po0E81XMDhDfmOwcOcYnYNpUjJOJqeWcU89EaaZt0WSMWbr4qCCbG1xY2te+2FbXcTBkKO06GNKka1JzXtGZGzvXXI+JKOoqnphAqSKWA1KlmKkggW77C/sv4YG1y4ximWnQ9ShQFfAgxlsnKVJyLMoKuF5Y4BHy5RHuq3uChuCPtYfSql6r26wmyOa1xBkA4euCXuJMyarnKpZ4IHXXCD25l2L6QGBNozrNr3VlWw1PdhMrLe68eA7UqZtxFBTBqeCM6JWcrFGglaRGUhmQH8zBIFWQDUzdlSBp3KgIZTkYYDv+y65zxdLA6irQhZFjkVnVJYQWbmJraARsra49x276T2SN8LCe6m7YZ5/ZT4lZuZUQtTxmMRuTqVZJXYdoO5cIyO7a0mvtsFB7Qw2FCZGOUevRTZX8ZMMr+WRBWcFAQwNtyO4EWNj0vsbje2GVqhYy8FsaJs7LZXbTcYBnLlKU6T0o1srrHHTws7GyqA9yT+vioLXUJgBdNU9nbJTYXvqEAZ5eSbM544FFGFqdEtURcxQ3CrfoGZibe3qfC2LD7RqxDs+Cx7Nog2x5dRltP6nZnkBHrak2f0tVRbsQwKvgQzH46h+GKxtr9gC22ezNnA+J7iegeBR7h/0qxyMEqY+UTsJFN0v5jqB8fdiWnbATDhCz7Z7OVKbS6g69wOfRv7FK4h4trKVwrJA6MLxyKHsw/b67jbzGOqsWj7LamXmuM7Rhh2ZLgrZbbRZn3XNHb5pT4n4vmq4RE6RgBww0Br3AItuT44qaa0bTs1nD2kn4ox5Hgt/wBkNIPtFuc1wAFwntap1JlYpjywVEkYQ1EpFyGf1KeP6tx68g3AubgC2OeDbuHX5DxXVVLQa4vn5TNxvAZvdv8A7W78OKjScLK0simRzIrguETYcwkpGL2+dN1v0VdRvspODVyT69FSt0iWsaQ0QRhJx+HMnP4RjvJjeQtYsghXmSASyrG5SNCVAmYIGvcWtEvaZmNuzp7ycJcGfo/ZK621XXWSGkiScTdExl9RwAGOM8F0iqKqSSJIRoQsVOqNRHYDtAp3xqEe+1r3A3FyvxEgBMdTs9NjnVDJicCS7hj9RkcYgnAwOfED6IvmqRI4me4kPidWkhb+sVuRfUFGy9NWEfgMBgn2MX6nx1SXAZdUyd055E5nOEqWxEtdO3pGJFa+25VbX2v2RjtdHkakLwbSrD7yScsO5LmV/KIn1x1DxnraNrA+0HY+8HFmpTY/BwlQU7a6kIpeuhGMw4gqpRpkmcjpYWUH2hQAcR07LRZi1vio61vtFXBzj3dyEGENta5PdixMKs1zpwVxVm0E99rUo/dlxylX5T0r0KxfjM5t71T/AA5WxJDZ8xqac6j83EH092+zAXOKAe2Pmhd9bKVR1SW0GvEZuie0J14srvla0+W055jyLG8sjC5RQoIY+DEdo73sQPpYlc69DAsPR9L3Y1LbVwAJAA2nKBw2Dr2JOeURzjL5qm9FHP2nUfcfAXuD1ANyL2xGfpJwlbQaX0vfKdOKpbgD6/cQE3cWxikzGjrdF6RI1juguEFnA6bWs4I8bHD3/C8O2LH0e42mx1bLP+ITOO3LyxXHNsxTM8xoxSBmWBg8kmkgAalbvF9tG1+pOAuFRwup9noO0fY6xtGBeIAmdhHj1BA0yd3WrrICRPTVbtt3pe528uvmNQ32wwCQSNhV42pjXUrNV+R9MDp+/fCPej+c/wBE1bjZuc7beOiM/jiezEGY9YLE9phdrtA2MHeUpUudRzSilemQl5uXzD61jU6tr+oQrMt169i+y2w5ceKgLrhG3xXslany8CBGgrFpy0097FmJA0lN0Au17jVssYVhY4etNEeNKu0LiRzLTlBI8I5iczSb3JLu41karqV07ag1iCIUd8xpoI4aiOnJpm0iOI2ABVUdSt17QDq5LMoJM83ju0qtaHBkOIW8NaZslq5CoX59BpXYfRYkDoLs7Nt44r2n8IrZ9l33rYDz7lM9FKU0HMq6maKLflRGV1TewL21EXNio27ifHDLBQc+XAStz2ltZF2gDxPh49i75vwdl8hNQM2jVJHbtySRMGbqwD61BIv064kdo5znGJnkq1n9pH0qYYaYwwEGPNeUnCOTqA0maROCSARPCqki1x1O4uOh7x44VujDtB6klT2mrn5GgdZ8kZbhPJVhExlj5RNhKansE+AbVpJ8sO9xbN26Z6VV/j9tzvDqCk1uW0hy/kQ1KShtTUoMqMSyC5SMj1h1uNyNR8raWjXOstYZxkeR9SsTS7zbmOc4C9GzaR47FWSsykOovoIfpcCxG58Bew9+Nj2kwsrT/cO4qv7FAG3vaTnTcOsty4olmudpI0zIahFnOqSLUoUn7W5K9fojbY44pzwZ4r0qz2R1MMDg0lmAdBnqwE9KIUvFBcFQKkTMR21nXoFIuQUAvYnuF/G4GHCpO+earVNHBpBN26Nhadp4GfLdC0FbIKWOIxS6o+YGOpQkiyOJLve7dwuvQ23NtsJJugJdUw13VLwh0RnILRdwyG3A7Ngldm4uiZ5tUUpiflhV1LqCArrTyUqoXSOt2ue1cLrRJ3Jo0XUa1kOF4TJgxJmDzBMyeEDCEK4jzxajSERlUEs2ogku3U7dBbSo8FVQLAbtqPvZK3YrG6hJcZOQjKB4zJPEk4yguIleTn6QOJJ4K+WNXDRWQmKRQ6HsDuYbe62NHWPY+WmFy1jsFlr2IGs2Tjjtz9ZoFBn9JL+dp5IG+vTtqT3xv0HkrY0KWk6rPmx5rn7T7LUaxOp9eHcpj5lRRD1pqpu4BeSnsJa7fAYdV0uT8jYTLJ7DvJmu6Bu/bzCG1nGNQFIp1jpVt/yl7ZHnI12PtFsUKlqqVPmK6Ozeztls3yNn16zJV3UUoBu7DeKK5Y9fznjiSJaPW5c07B5UrnRfWT4jDbp3Jb/FRczAkidIp0idhbmCxKg9bC43t0N9sIWOIwUtCqxlQOeLwGyc+9BqHhOjSiNIzK4Y6me4DF+5h4EdB5bG9zdoow2IV2rpes+0+8NMEYAbI3dO1ReDqOppC1PLJFLTb8ttY1KPDSfonwvselxhGU3tMRgpdI2qyWkCtTlr9o2Hp38dqbIpYlFlaNR4AgfhiS6dyyHPvYkythUx/XT4jBdO5Je4qNmIjkieMMpDWBAI6EgH8cOaCCkcbwhUjmlNUpVNSxxx6hMalZCqqy2uWvI1rRqVPXw8CMRQsx98PugbZU+eJeYxip1UkBqluZrMYC/NxhRdRH2tSyi4K7bW2cCtFj7w4pi48aoLRFoY5NMcbSRklVIJOsF97C+ob3AG/jdU8mEkZ3W/JpKbkRLyogWj5g1q5NhftblFVUCE2JADDZrluazrRWN8EDBMD5c0WRTMyhTLKjlQLAHX3DusCFt3FTivafwiui9mGxa2nfPcUOy3K5Kqly9IIkcpVTcwyxGSJbxqQZAPo2sBfvti1ouo1tJ0nqwKt+0bT75jtAW3FXA89MsTaOYZKkyOtJRiSOJRGFFoWupv+lYdPDGnSrtcTy2mJ6VgELyLI5aiXL0ipCCj1PNepy1YYTqRCpeKPs2sNIYkXYDwwGoGhxLt0Q6T1ohSc34BlpOVMGkL8+WQtSU6yRQa1QACnO7Ds+sOg7tgcNbaA+RwGZxMcUQteF8rqlqqOWWnYRiqqH5vyfkll5VuZJGOzGCdhe1/PbBUc0ghpxgbZ27EZYle8H53HSTmSVWZGQoQoBIuVN7Ei42xr+0DwyzAn6h3FZPs1Y32q1uYwwQ0nHmEerqHJ6ntx1ApmPd6i/sOAB+rbHFltF2IML0OlW0rZ/hey+Os9Y8ZS/V8OQp6mZUj/rEH4LrxEaY2OC0qdvqu+azvHRPfCEy06r/9yjW+oJT97Iowwgb1ba9x/wDTI53fAlcF5Y6629mlPv7f4YTBSHWHKB1nyROizSlT1qASebVD3+AUL92HhzR/T2qrVs9pflWjkwec9qK/0/l3/dg/xTh+sp/SqnuVu/6jsTTxn6PPlkzTxz6JGABVlupsLDpYj78XHMnFc9Y9J6lgpubLQq+zTgytpr6qfmJ9aLtj4Aax7xiI0yF0FDStlqYTd54fZQsryGep/MQSN3XtZb9/aawB8r4aGkq1Ut1CkJe8ePUJThlPookbepmVB3rGNR/aNgD7jh4pHasqv7QMGFJs8Th2fcI96Rsud4BHFG8hUw7KpY2AmF7AezGpY3BrpJjPwXG2oF4OHrFVx+TdV/dJ/wDCb+WNLX0/qHWqOqd9PYs/Juq/uk/+E38sGvp/UOtGqd9PYs/Juq/uk/8AhN/LBr6f1DrRqnfT2LPybqv7pP8A4Tfywa+n9Q60ap309iz8m6r+6T/4Tfywa+n9Q60ap309iz8m6r+6T/4Tfywa+n9Q60ap309iZeAMnniqi0kEka8sjU0bKL8yPa5HXY4rWqq11OAZx8CprOxzXyRs8k78WcNc/wCciIWYBhuqkMGXSwIbssCuxB2IC7jSpGORKt1GTiM0jsqxFI6inm+aQFRGlwrJEyWj5emUc121sXKi6jc7HCKvgIDhl62YqPDXx/7KzwTy3aQyhxNJyxeRUI5srKrActh4WPbwJA7IkFF8vyeSfkrVEJAHtDzFBkbvCliWuFPQAkW0amk02woCkbTLs8kb9KUQXK3VRYBowB+sMQ2r8IrotAYW1vI9ySfRPxAIZnp3YKs3qM3RZBsLi42bp16gDvxVsdUNddO1b3tDYTVpCswYtz5fbzXfPvS3WUM7U9VQRiRfpLIwVx3Mt1N1Pt26HcHHR07Eyo281y4YuhL1d6c61vzUFPGPMO5+OoD7sTt0czaSkvoXF6X81Li0iNc2CclbEnuFhq+/DzYaIH3ReKtfNuIqlMsUVapHVzqQY0v2UPUkEkhtO3XYnyOGaOsgq2m835W4zx2etypaRtOqo3drsPNVpN0xb9pfyjf1DuKs+w//ABF3/wAZ72rjjhl6sswIWYELMCFOynLDOzKGC6Rfe577dB/r2kgYc1sqC0WgUQCRMqPyD9ZP8Rf54SFJfG49RX0ZjVXmizAhZgQswISpxT+fH2B+82LVH5VBUzQjEqYswIWYELMCFmBCzAhdKX85H9tP3hhHZFKM0+4oqygnF/8Aux9owhTKmSWeFf8AeVwBRU80zcQ/nab/AM0fvLhVYQr0sf8ADJPtJ+8MV7V+EVs6A/PN5HuVE4yV6ArE/wC0L/ulH9s/uY67RvznkvJauaorGyok5eh//jFN7W/cbFS2/glK3NWR6S/9/b7CfgcaGhfyo5lc7pb8x0JSl6Yqe0v5Rv6h3Fb3sP8A8Qd+g97Vzxw69WWYELMIlWYEL1e/7LfunCpp8R3rXAlX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2530" name="Picture 2" descr="http://g03.s.alicdn.com/kf/HTB1IbOQFFXXXXX5cXXXq6xXFXXXD/204929690/HTB1IbOQFFXXXXX5cXXXq6xXFXXX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6012180"/>
            <a:ext cx="2781300" cy="834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Picture 4" descr="http://si.wsj.net/public/resources/images/MK-AU982_WALMAR_DV_2009031618483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4247541"/>
            <a:ext cx="1657349" cy="2492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5122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http://usciencesblogs.typepad.com/.a/6a010536cd20ee970c0133f4bf9c7b970b-p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442" y="228600"/>
            <a:ext cx="8653358" cy="6516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TYPES OF MERCHANTS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30725"/>
          </a:xfrm>
        </p:spPr>
        <p:txBody>
          <a:bodyPr/>
          <a:lstStyle/>
          <a:p>
            <a:r>
              <a:rPr lang="en-US" b="1" dirty="0" smtClean="0"/>
              <a:t>Full-Service Stores</a:t>
            </a:r>
          </a:p>
          <a:p>
            <a:pPr lvl="1"/>
            <a:r>
              <a:rPr lang="en-US" dirty="0" smtClean="0"/>
              <a:t>Wide variety of goods / emphasize customer service, personal shopper, deliveries, gift wrapping (e.g. </a:t>
            </a:r>
            <a:r>
              <a:rPr lang="en-US" b="1" dirty="0" smtClean="0">
                <a:solidFill>
                  <a:srgbClr val="00B0F0"/>
                </a:solidFill>
              </a:rPr>
              <a:t>Macy’s</a:t>
            </a:r>
            <a:r>
              <a:rPr lang="en-US" dirty="0" smtClean="0"/>
              <a:t>)</a:t>
            </a:r>
          </a:p>
          <a:p>
            <a:r>
              <a:rPr lang="en-US" b="1" dirty="0" smtClean="0"/>
              <a:t>Discount Stores </a:t>
            </a:r>
          </a:p>
          <a:p>
            <a:pPr lvl="1"/>
            <a:r>
              <a:rPr lang="en-US" dirty="0" smtClean="0"/>
              <a:t>Emphasize low prices (e.g. </a:t>
            </a:r>
            <a:r>
              <a:rPr lang="en-US" b="1" dirty="0" smtClean="0">
                <a:solidFill>
                  <a:srgbClr val="00B0F0"/>
                </a:solidFill>
              </a:rPr>
              <a:t>Dollar Tree</a:t>
            </a:r>
            <a:r>
              <a:rPr lang="en-US" dirty="0" smtClean="0"/>
              <a:t>)</a:t>
            </a:r>
          </a:p>
          <a:p>
            <a:r>
              <a:rPr lang="en-US" b="1" dirty="0" smtClean="0"/>
              <a:t>Specialty Stores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Special line of products, wide variety of products from a narrow line (e.g. Crafts = </a:t>
            </a:r>
            <a:r>
              <a:rPr lang="en-US" b="1" dirty="0" smtClean="0">
                <a:solidFill>
                  <a:srgbClr val="00B0F0"/>
                </a:solidFill>
              </a:rPr>
              <a:t>Michaels</a:t>
            </a:r>
            <a:r>
              <a:rPr lang="en-US" dirty="0" smtClean="0"/>
              <a:t>)</a:t>
            </a:r>
            <a:endParaRPr lang="en-US" b="1" dirty="0" smtClean="0"/>
          </a:p>
          <a:p>
            <a:r>
              <a:rPr lang="en-US" b="1" dirty="0" smtClean="0"/>
              <a:t>Factory-Outlet Stores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High quality at low prices (e.g. </a:t>
            </a:r>
            <a:r>
              <a:rPr lang="en-US" b="1" dirty="0" smtClean="0">
                <a:solidFill>
                  <a:srgbClr val="00B0F0"/>
                </a:solidFill>
              </a:rPr>
              <a:t>Outlet Malls</a:t>
            </a:r>
            <a:r>
              <a:rPr lang="en-US" dirty="0" smtClean="0"/>
              <a:t>)</a:t>
            </a:r>
            <a:endParaRPr lang="en-US" b="1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efirstbranding.com/wp-content/uploads/2012/09/Screen-Shot-2012-09-05-at-10.53.58-PM-408x4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9137" y="1"/>
            <a:ext cx="6227063" cy="6868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2943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TYPES OF MERCHANTS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530725"/>
          </a:xfrm>
        </p:spPr>
        <p:txBody>
          <a:bodyPr/>
          <a:lstStyle/>
          <a:p>
            <a:r>
              <a:rPr lang="en-US" b="1" dirty="0" smtClean="0"/>
              <a:t>Food Retailing Stores</a:t>
            </a:r>
          </a:p>
          <a:p>
            <a:pPr lvl="1"/>
            <a:r>
              <a:rPr lang="en-US" b="1" dirty="0" smtClean="0"/>
              <a:t>Supermarket </a:t>
            </a:r>
          </a:p>
          <a:p>
            <a:pPr lvl="2"/>
            <a:r>
              <a:rPr lang="en-US" dirty="0" smtClean="0"/>
              <a:t>Large, full-service store that carries a wide variety of national</a:t>
            </a:r>
            <a:r>
              <a:rPr lang="en-US" dirty="0"/>
              <a:t> </a:t>
            </a:r>
            <a:r>
              <a:rPr lang="en-US" dirty="0" smtClean="0"/>
              <a:t>&amp; store brands (</a:t>
            </a:r>
            <a:r>
              <a:rPr lang="en-US" sz="2400" b="1" dirty="0">
                <a:solidFill>
                  <a:srgbClr val="00B0F0"/>
                </a:solidFill>
              </a:rPr>
              <a:t>Giant Food Stores</a:t>
            </a:r>
            <a:r>
              <a:rPr lang="en-US" dirty="0" smtClean="0"/>
              <a:t>)</a:t>
            </a:r>
            <a:endParaRPr lang="en-US" b="1" dirty="0" smtClean="0"/>
          </a:p>
          <a:p>
            <a:pPr lvl="1"/>
            <a:r>
              <a:rPr lang="en-US" b="1" dirty="0" smtClean="0"/>
              <a:t>Warehouse Market</a:t>
            </a:r>
            <a:r>
              <a:rPr lang="en-US" dirty="0" smtClean="0"/>
              <a:t> </a:t>
            </a:r>
          </a:p>
          <a:p>
            <a:pPr lvl="2"/>
            <a:r>
              <a:rPr lang="en-US" dirty="0" smtClean="0"/>
              <a:t>Non-frills, food outlet emphasizing large quantity items at reasonable prices (</a:t>
            </a:r>
            <a:r>
              <a:rPr lang="en-US" sz="2400" b="1" dirty="0">
                <a:solidFill>
                  <a:srgbClr val="00B0F0"/>
                </a:solidFill>
              </a:rPr>
              <a:t>Costco Warehouse</a:t>
            </a:r>
            <a:r>
              <a:rPr lang="en-US" dirty="0" smtClean="0"/>
              <a:t>)</a:t>
            </a:r>
            <a:endParaRPr lang="en-US" b="1" dirty="0" smtClean="0"/>
          </a:p>
          <a:p>
            <a:pPr lvl="1"/>
            <a:r>
              <a:rPr lang="en-US" b="1" dirty="0" smtClean="0"/>
              <a:t>Convenience Stores</a:t>
            </a:r>
            <a:r>
              <a:rPr lang="en-US" dirty="0" smtClean="0"/>
              <a:t> </a:t>
            </a:r>
          </a:p>
          <a:p>
            <a:pPr lvl="2"/>
            <a:r>
              <a:rPr lang="en-US" dirty="0"/>
              <a:t>Small stores emphasize sale of food items, an accessible location, and long operating hours </a:t>
            </a:r>
            <a:r>
              <a:rPr lang="en-US" dirty="0" smtClean="0"/>
              <a:t>(</a:t>
            </a:r>
            <a:r>
              <a:rPr lang="en-US" sz="2400" b="1" dirty="0">
                <a:solidFill>
                  <a:srgbClr val="00B0F0"/>
                </a:solidFill>
              </a:rPr>
              <a:t>Wawa</a:t>
            </a:r>
            <a:r>
              <a:rPr lang="en-US" dirty="0"/>
              <a:t>)</a:t>
            </a:r>
          </a:p>
          <a:p>
            <a:pPr lvl="2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1283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DECIDING TO BUY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8915400" cy="4683125"/>
          </a:xfrm>
        </p:spPr>
        <p:txBody>
          <a:bodyPr/>
          <a:lstStyle/>
          <a:p>
            <a:r>
              <a:rPr lang="en-US" sz="2400" b="1" dirty="0" smtClean="0"/>
              <a:t>Take your Time </a:t>
            </a:r>
            <a:r>
              <a:rPr lang="en-US" sz="2400" dirty="0" smtClean="0"/>
              <a:t>– Pace yourself</a:t>
            </a:r>
          </a:p>
          <a:p>
            <a:pPr lvl="1"/>
            <a:r>
              <a:rPr lang="en-US" sz="2000" dirty="0"/>
              <a:t>V</a:t>
            </a:r>
            <a:r>
              <a:rPr lang="en-US" sz="2000" dirty="0" smtClean="0"/>
              <a:t>isit more stores, browse online, look for the best values)</a:t>
            </a:r>
            <a:br>
              <a:rPr lang="en-US" sz="2000" dirty="0" smtClean="0"/>
            </a:br>
            <a:endParaRPr lang="en-US" sz="2000" dirty="0" smtClean="0"/>
          </a:p>
          <a:p>
            <a:r>
              <a:rPr lang="en-US" sz="2400" b="1" dirty="0" smtClean="0"/>
              <a:t>Time your Purchase </a:t>
            </a:r>
            <a:r>
              <a:rPr lang="en-US" sz="2400" dirty="0" smtClean="0"/>
              <a:t>– </a:t>
            </a:r>
          </a:p>
          <a:p>
            <a:pPr lvl="1"/>
            <a:r>
              <a:rPr lang="en-US" sz="2000" dirty="0" smtClean="0"/>
              <a:t>For some goods, prices are lower at predictable times </a:t>
            </a:r>
            <a:br>
              <a:rPr lang="en-US" sz="2000" dirty="0" smtClean="0"/>
            </a:br>
            <a:r>
              <a:rPr lang="en-US" sz="2000" dirty="0" smtClean="0"/>
              <a:t>(Fresh fruits, &amp; vegetables in season, Cars - end of model year (Sept), Winter clothing in Spring, </a:t>
            </a:r>
            <a:r>
              <a:rPr lang="en-US" sz="2000" dirty="0"/>
              <a:t>F</a:t>
            </a:r>
            <a:r>
              <a:rPr lang="en-US" sz="2000" dirty="0" smtClean="0"/>
              <a:t>irewood in Summer)</a:t>
            </a:r>
            <a:br>
              <a:rPr lang="en-US" sz="2000" dirty="0" smtClean="0"/>
            </a:br>
            <a:endParaRPr lang="en-US" sz="2000" dirty="0" smtClean="0"/>
          </a:p>
          <a:p>
            <a:r>
              <a:rPr lang="en-US" sz="2400" b="1" dirty="0" smtClean="0"/>
              <a:t>Avoid being Impulsive </a:t>
            </a:r>
            <a:r>
              <a:rPr lang="en-US" sz="2400" dirty="0" smtClean="0"/>
              <a:t>– </a:t>
            </a:r>
          </a:p>
          <a:p>
            <a:pPr lvl="1"/>
            <a:r>
              <a:rPr lang="en-US" sz="2000" dirty="0" smtClean="0"/>
              <a:t>Impulse Buying usually happens when </a:t>
            </a:r>
            <a:br>
              <a:rPr lang="en-US" sz="2000" dirty="0" smtClean="0"/>
            </a:br>
            <a:r>
              <a:rPr lang="en-US" sz="2000" dirty="0" smtClean="0"/>
              <a:t>an item is attractively displayed and a </a:t>
            </a:r>
            <a:br>
              <a:rPr lang="en-US" sz="2000" dirty="0" smtClean="0"/>
            </a:br>
            <a:r>
              <a:rPr lang="en-US" sz="2000" dirty="0" smtClean="0"/>
              <a:t>consumer suddenly decides to buy it.</a:t>
            </a:r>
            <a:endParaRPr lang="en-US" sz="2000" dirty="0"/>
          </a:p>
          <a:p>
            <a:pPr lvl="2"/>
            <a:r>
              <a:rPr lang="en-US" sz="1600" dirty="0" smtClean="0"/>
              <a:t>candy at checkout lines – small / harmless</a:t>
            </a:r>
          </a:p>
          <a:p>
            <a:pPr lvl="2"/>
            <a:r>
              <a:rPr lang="en-US" sz="1600" dirty="0" smtClean="0"/>
              <a:t>Avoid by making a list and sticking to it</a:t>
            </a:r>
            <a:br>
              <a:rPr lang="en-US" sz="1600" dirty="0" smtClean="0"/>
            </a:br>
            <a:endParaRPr lang="en-US" sz="1600" dirty="0" smtClean="0"/>
          </a:p>
        </p:txBody>
      </p:sp>
      <p:pic>
        <p:nvPicPr>
          <p:cNvPr id="3074" name="Picture 2" descr="http://www.biggerpockets.com/renewsblog/wp-content/uploads/2014/02/deciding-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09" t="9803"/>
          <a:stretch/>
        </p:blipFill>
        <p:spPr bwMode="auto">
          <a:xfrm>
            <a:off x="7086600" y="152401"/>
            <a:ext cx="1904999" cy="1442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sd.keepcalm-o-matic.co.uk/i/keep-calm-and-take-your-time-9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2" r="4490"/>
          <a:stretch/>
        </p:blipFill>
        <p:spPr bwMode="auto">
          <a:xfrm>
            <a:off x="6867209" y="4343400"/>
            <a:ext cx="2121041" cy="2341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EFFICIENT SHOPPING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600" dirty="0" smtClean="0"/>
              <a:t>Save Time, Energy &amp; Money by PLANNING</a:t>
            </a:r>
            <a:br>
              <a:rPr lang="en-US" sz="2600" dirty="0" smtClean="0"/>
            </a:br>
            <a:endParaRPr lang="en-US" sz="26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600" dirty="0" smtClean="0"/>
              <a:t>Plan your purchases carefully and make a shopping list – make better decisions, avoids impulse buying</a:t>
            </a:r>
          </a:p>
          <a:p>
            <a:pPr marL="2228850" lvl="4" indent="-514350">
              <a:buFont typeface="+mj-lt"/>
              <a:buAutoNum type="arabicPeriod"/>
            </a:pPr>
            <a:endParaRPr lang="en-US" sz="16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600" dirty="0" smtClean="0"/>
              <a:t>Use the Internet. Research businesses to find out if they have what you need. Maybe in buy item online</a:t>
            </a:r>
            <a:endParaRPr lang="en-US" sz="2600" dirty="0"/>
          </a:p>
          <a:p>
            <a:pPr marL="1771650" lvl="3" indent="-514350">
              <a:buFont typeface="+mj-lt"/>
              <a:buAutoNum type="arabicPeriod"/>
            </a:pPr>
            <a:endParaRPr lang="en-US" sz="16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600" dirty="0" smtClean="0"/>
              <a:t>Carefully plan the route of </a:t>
            </a:r>
            <a:br>
              <a:rPr lang="en-US" sz="2600" dirty="0" smtClean="0"/>
            </a:br>
            <a:r>
              <a:rPr lang="en-US" sz="2600" dirty="0" smtClean="0"/>
              <a:t>your trip – saves time, fuel &amp; cost</a:t>
            </a:r>
            <a:endParaRPr lang="en-US" sz="2600" dirty="0"/>
          </a:p>
        </p:txBody>
      </p:sp>
      <p:pic>
        <p:nvPicPr>
          <p:cNvPr id="4098" name="Picture 2" descr="http://www.modernoptical.com/images/brands/landing_rotations/smart_shopper/smart_banner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85" b="19096"/>
          <a:stretch/>
        </p:blipFill>
        <p:spPr bwMode="auto">
          <a:xfrm>
            <a:off x="6749328" y="5438335"/>
            <a:ext cx="2315959" cy="1191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Effect of Economic Conditions on Buying Decisions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530725"/>
          </a:xfrm>
        </p:spPr>
        <p:txBody>
          <a:bodyPr/>
          <a:lstStyle/>
          <a:p>
            <a:r>
              <a:rPr lang="en-US" b="1" dirty="0" smtClean="0"/>
              <a:t>Price Index</a:t>
            </a:r>
          </a:p>
          <a:p>
            <a:pPr lvl="1"/>
            <a:r>
              <a:rPr lang="en-US" dirty="0" smtClean="0"/>
              <a:t>Help consumers understand what is happening to prices in economy.</a:t>
            </a:r>
          </a:p>
          <a:p>
            <a:pPr lvl="1"/>
            <a:r>
              <a:rPr lang="en-US" dirty="0" smtClean="0"/>
              <a:t>How prices have changed over a period of years</a:t>
            </a:r>
          </a:p>
          <a:p>
            <a:pPr lvl="1"/>
            <a:endParaRPr lang="en-US" dirty="0" smtClean="0"/>
          </a:p>
          <a:p>
            <a:r>
              <a:rPr lang="en-US" b="1" dirty="0" smtClean="0"/>
              <a:t>Consumer Price Index (CPI)</a:t>
            </a:r>
          </a:p>
          <a:p>
            <a:pPr lvl="1"/>
            <a:r>
              <a:rPr lang="en-US" dirty="0" smtClean="0"/>
              <a:t>Show the changes in the average </a:t>
            </a:r>
            <a:br>
              <a:rPr lang="en-US" dirty="0" smtClean="0"/>
            </a:br>
            <a:r>
              <a:rPr lang="en-US" dirty="0" smtClean="0"/>
              <a:t>prices of goods and service bought </a:t>
            </a:r>
            <a:br>
              <a:rPr lang="en-US" dirty="0" smtClean="0"/>
            </a:br>
            <a:r>
              <a:rPr lang="en-US" dirty="0" smtClean="0"/>
              <a:t>by consumers over a period of time.</a:t>
            </a:r>
            <a:endParaRPr lang="en-US" dirty="0"/>
          </a:p>
        </p:txBody>
      </p:sp>
      <p:pic>
        <p:nvPicPr>
          <p:cNvPr id="5122" name="Picture 2" descr="http://sr.photos3.fotosearch.com/bthumb/CSP/CSP179/k2048700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11" r="8814"/>
          <a:stretch/>
        </p:blipFill>
        <p:spPr bwMode="auto">
          <a:xfrm>
            <a:off x="6960996" y="4038600"/>
            <a:ext cx="2110154" cy="239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algn="ctr">
              <a:buNone/>
            </a:pPr>
            <a:r>
              <a:rPr lang="en-US" dirty="0" smtClean="0">
                <a:hlinkClick r:id="rId4"/>
              </a:rPr>
              <a:t>Consumer Price Index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2" name="The Consumer Price Index - Investopedia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504826"/>
            <a:ext cx="9144000" cy="51434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304800"/>
            <a:ext cx="7924800" cy="1289050"/>
          </a:xfrm>
        </p:spPr>
        <p:txBody>
          <a:bodyPr/>
          <a:lstStyle/>
          <a:p>
            <a:pPr eaLnBrk="1" hangingPunct="1"/>
            <a:r>
              <a:rPr lang="en-US" sz="6600" b="1" dirty="0" smtClean="0">
                <a:latin typeface="Berlin Sans FB" pitchFamily="34" charset="0"/>
              </a:rPr>
              <a:t>Intro to Business </a:t>
            </a: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429000"/>
            <a:ext cx="8153400" cy="3048000"/>
          </a:xfrm>
        </p:spPr>
        <p:txBody>
          <a:bodyPr/>
          <a:lstStyle/>
          <a:p>
            <a:pPr eaLnBrk="1" hangingPunct="1"/>
            <a:r>
              <a:rPr lang="en-US" sz="2800" b="1" dirty="0"/>
              <a:t>Unit Seven </a:t>
            </a:r>
          </a:p>
          <a:p>
            <a:pPr eaLnBrk="1" hangingPunct="1"/>
            <a:r>
              <a:rPr lang="en-US" sz="2800" b="1" dirty="0"/>
              <a:t>Consumers in the Economy </a:t>
            </a:r>
          </a:p>
          <a:p>
            <a:pPr eaLnBrk="1" hangingPunct="1"/>
            <a:endParaRPr lang="en-US" sz="2800" b="1" dirty="0"/>
          </a:p>
          <a:p>
            <a:pPr eaLnBrk="1" hangingPunct="1"/>
            <a:r>
              <a:rPr lang="en-US" sz="2800" b="1" dirty="0">
                <a:solidFill>
                  <a:srgbClr val="00B0F0"/>
                </a:solidFill>
              </a:rPr>
              <a:t>Chapter </a:t>
            </a:r>
            <a:r>
              <a:rPr lang="en-US" sz="2800" b="1" dirty="0" smtClean="0">
                <a:solidFill>
                  <a:srgbClr val="00B0F0"/>
                </a:solidFill>
              </a:rPr>
              <a:t>24</a:t>
            </a:r>
          </a:p>
          <a:p>
            <a:pPr eaLnBrk="1" hangingPunct="1"/>
            <a:r>
              <a:rPr lang="en-US" sz="2800" b="1" dirty="0" smtClean="0"/>
              <a:t>Consumer Rights and Responsibilities</a:t>
            </a:r>
          </a:p>
        </p:txBody>
      </p:sp>
      <p:pic>
        <p:nvPicPr>
          <p:cNvPr id="6" name="Picture 5" descr="IntroToBusiness_Boo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076573">
            <a:off x="615415" y="1716266"/>
            <a:ext cx="1699526" cy="2215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089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GOALS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302125"/>
          </a:xfrm>
        </p:spPr>
        <p:txBody>
          <a:bodyPr/>
          <a:lstStyle/>
          <a:p>
            <a:r>
              <a:rPr lang="en-US" b="1" u="sng" dirty="0" smtClean="0"/>
              <a:t>Describe</a:t>
            </a:r>
            <a:r>
              <a:rPr lang="en-US" dirty="0" smtClean="0"/>
              <a:t> the consumer movement</a:t>
            </a:r>
          </a:p>
          <a:p>
            <a:endParaRPr lang="en-US" dirty="0" smtClean="0"/>
          </a:p>
          <a:p>
            <a:r>
              <a:rPr lang="en-US" b="1" u="sng" dirty="0" smtClean="0"/>
              <a:t>Identify</a:t>
            </a:r>
            <a:r>
              <a:rPr lang="en-US" dirty="0" smtClean="0"/>
              <a:t> and explain seven consumer rights</a:t>
            </a:r>
          </a:p>
          <a:p>
            <a:endParaRPr lang="en-US" u="sng" dirty="0"/>
          </a:p>
          <a:p>
            <a:r>
              <a:rPr lang="en-US" b="1" u="sng" dirty="0" smtClean="0"/>
              <a:t>Discuss</a:t>
            </a:r>
            <a:r>
              <a:rPr lang="en-US" dirty="0" smtClean="0"/>
              <a:t> five consumer responsibilities</a:t>
            </a:r>
          </a:p>
        </p:txBody>
      </p:sp>
    </p:spTree>
    <p:extLst>
      <p:ext uri="{BB962C8B-B14F-4D97-AF65-F5344CB8AC3E}">
        <p14:creationId xmlns:p14="http://schemas.microsoft.com/office/powerpoint/2010/main" val="3124334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Consumer Movement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763000" cy="4530725"/>
          </a:xfrm>
        </p:spPr>
        <p:txBody>
          <a:bodyPr/>
          <a:lstStyle/>
          <a:p>
            <a:r>
              <a:rPr lang="en-US" dirty="0" smtClean="0"/>
              <a:t>Pleasant relationship between consumers and businesses did not always existed.</a:t>
            </a:r>
          </a:p>
          <a:p>
            <a:pPr lvl="5"/>
            <a:endParaRPr lang="en-US" dirty="0" smtClean="0"/>
          </a:p>
          <a:p>
            <a:pPr lvl="1"/>
            <a:r>
              <a:rPr lang="en-US" dirty="0" smtClean="0"/>
              <a:t>In </a:t>
            </a:r>
            <a:r>
              <a:rPr lang="en-US" dirty="0" smtClean="0"/>
              <a:t>the past, some businesses were viewed as </a:t>
            </a:r>
            <a:r>
              <a:rPr lang="en-US" u="sng" dirty="0" smtClean="0"/>
              <a:t>trying to take advantage of </a:t>
            </a:r>
            <a:r>
              <a:rPr lang="en-US" dirty="0" smtClean="0"/>
              <a:t>consumers</a:t>
            </a:r>
            <a:br>
              <a:rPr lang="en-US" dirty="0" smtClean="0"/>
            </a:br>
            <a:endParaRPr lang="en-US" dirty="0" smtClean="0"/>
          </a:p>
          <a:p>
            <a:pPr marL="914400" lvl="1" indent="-514350"/>
            <a:r>
              <a:rPr lang="en-US" dirty="0" smtClean="0"/>
              <a:t>False information was given to a customer in an effort to make a sale – </a:t>
            </a:r>
            <a:r>
              <a:rPr lang="en-US" b="1" u="sng" dirty="0" smtClean="0"/>
              <a:t>fraud</a:t>
            </a:r>
            <a:r>
              <a:rPr lang="en-US" dirty="0" smtClean="0"/>
              <a:t>.</a:t>
            </a:r>
          </a:p>
          <a:p>
            <a:pPr marL="1314450" lvl="2" indent="-514350"/>
            <a:r>
              <a:rPr lang="en-US" dirty="0" smtClean="0"/>
              <a:t>Product info misleading, Prices too high, </a:t>
            </a:r>
            <a:r>
              <a:rPr lang="en-US" dirty="0" smtClean="0"/>
              <a:t>Products unsafe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pPr marL="914400" lvl="1" indent="-514350"/>
            <a:r>
              <a:rPr lang="en-US" dirty="0" smtClean="0"/>
              <a:t>Consumer movement was formed to fight against unfair business </a:t>
            </a:r>
            <a:r>
              <a:rPr lang="en-US" dirty="0" smtClean="0"/>
              <a:t>practices</a:t>
            </a:r>
            <a:br>
              <a:rPr lang="en-US" dirty="0" smtClean="0"/>
            </a:br>
            <a:endParaRPr lang="en-US" dirty="0" smtClean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Consumer Movement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00" lvl="1" indent="-514350"/>
            <a:r>
              <a:rPr lang="en-US" dirty="0" smtClean="0"/>
              <a:t>As </a:t>
            </a:r>
            <a:r>
              <a:rPr lang="en-US" dirty="0" smtClean="0"/>
              <a:t>a result, many new laws were passed</a:t>
            </a:r>
          </a:p>
          <a:p>
            <a:pPr marL="1314450" lvl="2" indent="-514350">
              <a:buFont typeface="+mj-lt"/>
              <a:buAutoNum type="arabicPeriod"/>
            </a:pPr>
            <a:r>
              <a:rPr lang="en-US" dirty="0" smtClean="0"/>
              <a:t>Fair Packaging and Labeling Act</a:t>
            </a:r>
          </a:p>
          <a:p>
            <a:pPr marL="1314450" lvl="2" indent="-514350">
              <a:buFont typeface="+mj-lt"/>
              <a:buAutoNum type="arabicPeriod"/>
            </a:pPr>
            <a:r>
              <a:rPr lang="en-US" dirty="0" smtClean="0"/>
              <a:t>National Traffic and Motor Vehicle Safety Act</a:t>
            </a:r>
          </a:p>
          <a:p>
            <a:pPr marL="1314450" lvl="2" indent="-514350">
              <a:buFont typeface="+mj-lt"/>
              <a:buAutoNum type="arabicPeriod"/>
            </a:pPr>
            <a:r>
              <a:rPr lang="en-US" dirty="0" smtClean="0"/>
              <a:t>Truth in Food Labeling Act</a:t>
            </a:r>
          </a:p>
          <a:p>
            <a:pPr marL="1314450" lvl="2" indent="-514350">
              <a:buFont typeface="+mj-lt"/>
              <a:buAutoNum type="arabicPeriod"/>
            </a:pPr>
            <a:r>
              <a:rPr lang="en-US" dirty="0" smtClean="0"/>
              <a:t>Fair Debt Collection Practices Act</a:t>
            </a:r>
          </a:p>
          <a:p>
            <a:pPr marL="1314450" lvl="2" indent="-514350">
              <a:buNone/>
            </a:pPr>
            <a:r>
              <a:rPr lang="en-US" dirty="0" smtClean="0"/>
              <a:t>	And </a:t>
            </a:r>
            <a:r>
              <a:rPr lang="en-US" dirty="0" smtClean="0"/>
              <a:t>many </a:t>
            </a:r>
            <a:r>
              <a:rPr lang="en-US" dirty="0" smtClean="0"/>
              <a:t>others.</a:t>
            </a:r>
          </a:p>
          <a:p>
            <a:pPr marL="1314450" lvl="2" indent="-514350">
              <a:buNone/>
            </a:pPr>
            <a:endParaRPr lang="en-US" dirty="0" smtClean="0"/>
          </a:p>
          <a:p>
            <a:pPr marL="514350" indent="-514350"/>
            <a:r>
              <a:rPr lang="en-US" dirty="0" smtClean="0"/>
              <a:t>Highlight of the Consumer Movement:</a:t>
            </a:r>
          </a:p>
          <a:p>
            <a:pPr marL="914400" lvl="1" indent="-514350"/>
            <a:r>
              <a:rPr lang="en-US" dirty="0" smtClean="0"/>
              <a:t>President John F. Kennedy, 1962, </a:t>
            </a:r>
            <a:br>
              <a:rPr lang="en-US" dirty="0" smtClean="0"/>
            </a:br>
            <a:r>
              <a:rPr lang="en-US" dirty="0" smtClean="0"/>
              <a:t>presented </a:t>
            </a:r>
            <a:r>
              <a:rPr lang="en-US" b="1" dirty="0" smtClean="0">
                <a:solidFill>
                  <a:srgbClr val="00B0F0"/>
                </a:solidFill>
              </a:rPr>
              <a:t>Consumer Bill of Rights  </a:t>
            </a:r>
            <a:r>
              <a:rPr lang="en-US" dirty="0"/>
              <a:t>(4)</a:t>
            </a:r>
          </a:p>
          <a:p>
            <a:pPr marL="914400" lvl="1" indent="-514350"/>
            <a:r>
              <a:rPr lang="en-US" dirty="0" smtClean="0"/>
              <a:t>Nixon, Ford, Clinton continued to add to them</a:t>
            </a:r>
            <a:endParaRPr lang="en-US" dirty="0" smtClean="0"/>
          </a:p>
          <a:p>
            <a:pPr marL="914400" lvl="1" indent="-51435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646492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Your Consumer Rights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876800"/>
          </a:xfrm>
        </p:spPr>
        <p:txBody>
          <a:bodyPr/>
          <a:lstStyle/>
          <a:p>
            <a:pPr marL="514350" indent="-514350"/>
            <a:r>
              <a:rPr lang="en-US" dirty="0" smtClean="0"/>
              <a:t>Every consumer has the following rights:</a:t>
            </a:r>
            <a:br>
              <a:rPr lang="en-US" dirty="0" smtClean="0"/>
            </a:br>
            <a:endParaRPr lang="en-US" sz="1800" dirty="0" smtClean="0"/>
          </a:p>
          <a:p>
            <a:pPr marL="914400" lvl="1" indent="-514350">
              <a:buFont typeface="+mj-lt"/>
              <a:buAutoNum type="arabicPeriod"/>
            </a:pPr>
            <a:r>
              <a:rPr lang="en-US" b="1" dirty="0" smtClean="0"/>
              <a:t>The right to be informed</a:t>
            </a:r>
            <a:r>
              <a:rPr lang="en-US" dirty="0" smtClean="0"/>
              <a:t>: to be given the correct information to make an informed choice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b="1" dirty="0" smtClean="0"/>
              <a:t>The right to safety</a:t>
            </a:r>
            <a:r>
              <a:rPr lang="en-US" dirty="0" smtClean="0"/>
              <a:t>: </a:t>
            </a:r>
            <a:br>
              <a:rPr lang="en-US" dirty="0" smtClean="0"/>
            </a:br>
            <a:r>
              <a:rPr lang="en-US" dirty="0" smtClean="0"/>
              <a:t>to be protected from goods </a:t>
            </a:r>
            <a:br>
              <a:rPr lang="en-US" dirty="0" smtClean="0"/>
            </a:br>
            <a:r>
              <a:rPr lang="en-US" dirty="0" smtClean="0"/>
              <a:t>and service that are hazardous 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to health of life 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b="1" dirty="0" smtClean="0"/>
              <a:t>The right to choose</a:t>
            </a:r>
            <a:r>
              <a:rPr lang="en-US" dirty="0" smtClean="0"/>
              <a:t>: </a:t>
            </a:r>
            <a:br>
              <a:rPr lang="en-US" dirty="0" smtClean="0"/>
            </a:br>
            <a:r>
              <a:rPr lang="en-US" dirty="0" smtClean="0"/>
              <a:t>to be assured of the availability </a:t>
            </a:r>
            <a:br>
              <a:rPr lang="en-US" dirty="0" smtClean="0"/>
            </a:br>
            <a:r>
              <a:rPr lang="en-US" dirty="0" smtClean="0"/>
              <a:t>of a variety of goods and </a:t>
            </a:r>
            <a:br>
              <a:rPr lang="en-US" dirty="0" smtClean="0"/>
            </a:br>
            <a:r>
              <a:rPr lang="en-US" dirty="0" smtClean="0"/>
              <a:t>services at competitive prices</a:t>
            </a:r>
          </a:p>
        </p:txBody>
      </p:sp>
      <p:sp>
        <p:nvSpPr>
          <p:cNvPr id="4" name="AutoShape 2" descr="https://wikispaces.psu.edu/download/attachments/56623382/consumer_rights.gif?version=1&amp;modificationDate=1271731472000&amp;api=v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2" descr="http://bogusky.squarespace.com/storage/CBR-poster_03.jpg?__SQUARESPACE_CACHEVERSION=132275816676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4548">
            <a:off x="6476001" y="3277529"/>
            <a:ext cx="2514600" cy="3472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b="1" dirty="0" smtClean="0"/>
              <a:t>Consumer Information Organizations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Three Basic Types of Organizations: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Product-testing organizations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Print publishers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Broadcast organizations</a:t>
            </a:r>
          </a:p>
          <a:p>
            <a:endParaRPr lang="en-US" dirty="0" smtClean="0">
              <a:solidFill>
                <a:srgbClr val="00B0F0"/>
              </a:solidFill>
            </a:endParaRPr>
          </a:p>
          <a:p>
            <a:r>
              <a:rPr lang="en-US" dirty="0">
                <a:solidFill>
                  <a:srgbClr val="00B0F0"/>
                </a:solidFill>
              </a:rPr>
              <a:t>C</a:t>
            </a:r>
            <a:r>
              <a:rPr lang="en-US" dirty="0" smtClean="0">
                <a:solidFill>
                  <a:srgbClr val="00B0F0"/>
                </a:solidFill>
              </a:rPr>
              <a:t>onsumer  =  Customer </a:t>
            </a:r>
            <a:br>
              <a:rPr lang="en-US" dirty="0" smtClean="0">
                <a:solidFill>
                  <a:srgbClr val="00B0F0"/>
                </a:solidFill>
              </a:rPr>
            </a:br>
            <a:r>
              <a:rPr lang="en-US" dirty="0" smtClean="0">
                <a:solidFill>
                  <a:srgbClr val="00B0F0"/>
                </a:solidFill>
              </a:rPr>
              <a:t>mean the same </a:t>
            </a:r>
            <a:br>
              <a:rPr lang="en-US" dirty="0" smtClean="0">
                <a:solidFill>
                  <a:srgbClr val="00B0F0"/>
                </a:solidFill>
              </a:rPr>
            </a:br>
            <a:r>
              <a:rPr lang="en-US" dirty="0" smtClean="0">
                <a:solidFill>
                  <a:srgbClr val="00B0F0"/>
                </a:solidFill>
              </a:rPr>
              <a:t>may be used interchangeably.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28680" name="Picture 8" descr="https://encrypted-tbn0.gstatic.com/images?q=tbn:ANd9GcSCeEdkKzFErJ_4AB9564J_6KrFYziIABrasTdxlZ4QQJYgzWm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4724400"/>
            <a:ext cx="2105025" cy="19716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Your Consumer Rights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00" lvl="1" indent="-514350">
              <a:buAutoNum type="arabicPeriod" startAt="4"/>
            </a:pPr>
            <a:r>
              <a:rPr lang="en-US" b="1" dirty="0" smtClean="0"/>
              <a:t>The right to be heard</a:t>
            </a:r>
            <a:r>
              <a:rPr lang="en-US" dirty="0" smtClean="0"/>
              <a:t>: to be assured that consumer interests will be fully considered by government when laws are being developed and enforced</a:t>
            </a:r>
          </a:p>
          <a:p>
            <a:pPr marL="914400" lvl="1" indent="-514350">
              <a:buAutoNum type="arabicPeriod" startAt="4"/>
            </a:pPr>
            <a:r>
              <a:rPr lang="en-US" b="1" dirty="0" smtClean="0"/>
              <a:t>The right to a remedy</a:t>
            </a:r>
            <a:r>
              <a:rPr lang="en-US" dirty="0" smtClean="0"/>
              <a:t>: the assurance of the right to legal correction of wrongs committed against consumers</a:t>
            </a:r>
          </a:p>
          <a:p>
            <a:pPr marL="914400" lvl="1" indent="-514350">
              <a:buAutoNum type="arabicPeriod" startAt="4"/>
            </a:pPr>
            <a:r>
              <a:rPr lang="en-US" b="1" dirty="0" smtClean="0"/>
              <a:t>The right to consumer education</a:t>
            </a:r>
            <a:r>
              <a:rPr lang="en-US" dirty="0" smtClean="0"/>
              <a:t>: to learn about consumer rights and responsibilities as economic citizens</a:t>
            </a:r>
          </a:p>
          <a:p>
            <a:pPr marL="914400" lvl="1" indent="-514350">
              <a:buAutoNum type="arabicPeriod" startAt="4"/>
            </a:pPr>
            <a:r>
              <a:rPr lang="en-US" b="1" dirty="0" smtClean="0"/>
              <a:t>The right to service</a:t>
            </a:r>
            <a:r>
              <a:rPr lang="en-US" dirty="0" smtClean="0"/>
              <a:t>: to be entitled to convenience, courtesy, and responsiveness to problems and needs.</a:t>
            </a:r>
          </a:p>
          <a:p>
            <a:pPr marL="514350" indent="-514350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610600" cy="1139825"/>
          </a:xfrm>
        </p:spPr>
        <p:txBody>
          <a:bodyPr/>
          <a:lstStyle/>
          <a:p>
            <a:r>
              <a:rPr lang="en-US" b="1" dirty="0" smtClean="0"/>
              <a:t>Exercising Your Consumer Rights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30725"/>
          </a:xfrm>
        </p:spPr>
        <p:txBody>
          <a:bodyPr/>
          <a:lstStyle/>
          <a:p>
            <a:r>
              <a:rPr lang="en-US" b="1" dirty="0" smtClean="0"/>
              <a:t>Skillful consumer </a:t>
            </a:r>
          </a:p>
          <a:p>
            <a:pPr marL="0" indent="0">
              <a:buNone/>
            </a:pPr>
            <a:r>
              <a:rPr lang="en-US" dirty="0" smtClean="0"/>
              <a:t>	Knowing the Consumer Bill of Rights </a:t>
            </a:r>
            <a:br>
              <a:rPr lang="en-US" dirty="0" smtClean="0"/>
            </a:br>
            <a:r>
              <a:rPr lang="en-US" dirty="0" smtClean="0"/>
              <a:t>	and how to exercise </a:t>
            </a:r>
            <a:r>
              <a:rPr lang="en-US" dirty="0" smtClean="0"/>
              <a:t>them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i="1" u="sng" dirty="0" smtClean="0"/>
              <a:t>Details </a:t>
            </a:r>
            <a:r>
              <a:rPr lang="en-US" i="1" u="sng" dirty="0" smtClean="0"/>
              <a:t>on each “Right” </a:t>
            </a:r>
            <a:r>
              <a:rPr lang="en-US" i="1" u="sng" dirty="0" smtClean="0"/>
              <a:t>over the next 7 slides</a:t>
            </a:r>
            <a:endParaRPr lang="en-US" i="1" u="sng" dirty="0" smtClean="0"/>
          </a:p>
        </p:txBody>
      </p:sp>
      <p:pic>
        <p:nvPicPr>
          <p:cNvPr id="17410" name="Picture 2" descr="http://ipdraughts.files.wordpress.com/2011/05/consumers_rights_tag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3429000"/>
            <a:ext cx="3612502" cy="23390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CFF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Right to be </a:t>
            </a:r>
            <a:r>
              <a:rPr lang="en-US" b="1" dirty="0" smtClean="0">
                <a:solidFill>
                  <a:srgbClr val="00B0F0"/>
                </a:solidFill>
              </a:rPr>
              <a:t>Informed</a:t>
            </a:r>
            <a:endParaRPr lang="en-US" b="1" dirty="0">
              <a:solidFill>
                <a:srgbClr val="00B0F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Fraud is committed when </a:t>
            </a:r>
            <a:r>
              <a:rPr lang="en-US" u="sng" dirty="0" smtClean="0"/>
              <a:t>false information </a:t>
            </a:r>
            <a:r>
              <a:rPr lang="en-US" dirty="0" smtClean="0"/>
              <a:t>is given to a customer in an effort to make a sale</a:t>
            </a:r>
            <a:r>
              <a:rPr lang="en-US" dirty="0" smtClean="0"/>
              <a:t>. </a:t>
            </a:r>
            <a:endParaRPr lang="en-US" dirty="0" smtClean="0"/>
          </a:p>
          <a:p>
            <a:pPr lvl="4"/>
            <a:endParaRPr lang="en-US" dirty="0" smtClean="0"/>
          </a:p>
          <a:p>
            <a:r>
              <a:rPr lang="en-US" dirty="0" smtClean="0"/>
              <a:t>However, when a salesperson exaggerates the good qualities of a product and says, “It’s the best”, there is no fraud.</a:t>
            </a:r>
          </a:p>
          <a:p>
            <a:pPr lvl="3"/>
            <a:endParaRPr lang="en-US" dirty="0" smtClean="0"/>
          </a:p>
          <a:p>
            <a:r>
              <a:rPr lang="en-US" dirty="0" smtClean="0"/>
              <a:t>If the salesperson tells you a car has new brakes and it does not, this is fraud.</a:t>
            </a:r>
          </a:p>
          <a:p>
            <a:endParaRPr lang="en-US" dirty="0"/>
          </a:p>
        </p:txBody>
      </p:sp>
      <p:pic>
        <p:nvPicPr>
          <p:cNvPr id="1026" name="Picture 2" descr="http://image.fg-a.com/cars/green-convertibl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5960636"/>
            <a:ext cx="2752725" cy="8973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CFF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Right to </a:t>
            </a:r>
            <a:r>
              <a:rPr lang="en-US" b="1" dirty="0" smtClean="0">
                <a:solidFill>
                  <a:srgbClr val="00B0F0"/>
                </a:solidFill>
              </a:rPr>
              <a:t>Safety</a:t>
            </a:r>
            <a:endParaRPr lang="en-US" b="1" dirty="0">
              <a:solidFill>
                <a:srgbClr val="00B0F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839200" cy="4530725"/>
          </a:xfrm>
        </p:spPr>
        <p:txBody>
          <a:bodyPr/>
          <a:lstStyle/>
          <a:p>
            <a:r>
              <a:rPr lang="en-US" sz="2400" dirty="0" smtClean="0"/>
              <a:t>Several agencies work to assure </a:t>
            </a:r>
            <a:r>
              <a:rPr lang="en-US" sz="2400" dirty="0" smtClean="0"/>
              <a:t>safety </a:t>
            </a:r>
            <a:r>
              <a:rPr lang="en-US" sz="2400" dirty="0" smtClean="0"/>
              <a:t>of consumers: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>
                <a:solidFill>
                  <a:srgbClr val="7030A0"/>
                </a:solidFill>
              </a:rPr>
              <a:t>The Consumer Product Safety Commission </a:t>
            </a:r>
            <a:r>
              <a:rPr lang="en-US" sz="2200" dirty="0" smtClean="0"/>
              <a:t>(</a:t>
            </a:r>
            <a:r>
              <a:rPr lang="en-US" sz="2200" dirty="0" smtClean="0"/>
              <a:t>CPSC</a:t>
            </a:r>
            <a:r>
              <a:rPr lang="en-US" sz="2200" dirty="0" smtClean="0"/>
              <a:t>)</a:t>
            </a:r>
          </a:p>
          <a:p>
            <a:pPr marL="1314450" lvl="2" indent="-514350"/>
            <a:r>
              <a:rPr lang="en-US" sz="1800" dirty="0" smtClean="0"/>
              <a:t>Set safety standards, </a:t>
            </a:r>
          </a:p>
          <a:p>
            <a:pPr marL="1314450" lvl="2" indent="-514350"/>
            <a:r>
              <a:rPr lang="en-US" sz="1800" dirty="0" smtClean="0"/>
              <a:t>Ban hazardous materials</a:t>
            </a:r>
          </a:p>
          <a:p>
            <a:pPr marL="1314450" lvl="2" indent="-514350"/>
            <a:r>
              <a:rPr lang="en-US" sz="1800" dirty="0"/>
              <a:t>R</a:t>
            </a:r>
            <a:r>
              <a:rPr lang="en-US" sz="1800" dirty="0" smtClean="0"/>
              <a:t>ecall dangerous products</a:t>
            </a:r>
          </a:p>
          <a:p>
            <a:pPr marL="2686050" lvl="5" indent="-514350"/>
            <a:endParaRPr lang="en-US" sz="1600" dirty="0" smtClean="0"/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>
                <a:solidFill>
                  <a:srgbClr val="7030A0"/>
                </a:solidFill>
              </a:rPr>
              <a:t>Food and Drug Administration </a:t>
            </a:r>
            <a:r>
              <a:rPr lang="en-US" dirty="0" smtClean="0"/>
              <a:t>(FDA</a:t>
            </a:r>
            <a:r>
              <a:rPr lang="en-US" dirty="0" smtClean="0"/>
              <a:t>)</a:t>
            </a:r>
          </a:p>
          <a:p>
            <a:pPr marL="1314450" lvl="2" indent="-514350"/>
            <a:r>
              <a:rPr lang="en-US" dirty="0" smtClean="0"/>
              <a:t>Prevent misbranded food, drug &amp; cosmetics</a:t>
            </a:r>
          </a:p>
          <a:p>
            <a:pPr marL="1314450" lvl="2" indent="-514350"/>
            <a:r>
              <a:rPr lang="en-US" dirty="0" smtClean="0"/>
              <a:t>Prevent product labels from misleading consumers</a:t>
            </a:r>
          </a:p>
          <a:p>
            <a:pPr marL="2686050" lvl="5" indent="-514350"/>
            <a:endParaRPr lang="en-US" dirty="0" smtClean="0"/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>
                <a:solidFill>
                  <a:srgbClr val="7030A0"/>
                </a:solidFill>
              </a:rPr>
              <a:t>United States Department of Agriculture </a:t>
            </a:r>
            <a:r>
              <a:rPr lang="en-US" dirty="0" smtClean="0"/>
              <a:t>(USDA</a:t>
            </a:r>
            <a:r>
              <a:rPr lang="en-US" dirty="0" smtClean="0"/>
              <a:t>)</a:t>
            </a:r>
          </a:p>
          <a:p>
            <a:pPr marL="1314450" lvl="2" indent="-514350"/>
            <a:r>
              <a:rPr lang="en-US" dirty="0" smtClean="0"/>
              <a:t>Standards of grading farm products</a:t>
            </a:r>
          </a:p>
          <a:p>
            <a:pPr marL="1314450" lvl="2" indent="-514350"/>
            <a:r>
              <a:rPr lang="en-US" dirty="0" smtClean="0"/>
              <a:t>Controls processing, inspection and labeling </a:t>
            </a:r>
            <a:endParaRPr lang="en-US" dirty="0"/>
          </a:p>
        </p:txBody>
      </p:sp>
      <p:sp>
        <p:nvSpPr>
          <p:cNvPr id="4" name="AutoShape 2" descr="data:image/jpeg;base64,/9j/4AAQSkZJRgABAQAAAQABAAD/2wCEAAkGBxQSEhUUEhQWFhQXGBcaFxcYGBwYFhocHhoYHBkXHhwaHCggGRwmHh0dITEiJyorLjAuGh8zODMsNygtLisBCgoKDg0OGxAQGywmICYsNDAuLC8sLC8sNzcsLCwsLCwtLCwsLCwvLDQsLywsLCwsLCwsLCwsLCwsLCwsLCwsLP/AABEIAOEA4QMBEQACEQEDEQH/xAAbAAADAAMBAQAAAAAAAAAAAAAABQYCAwQHAf/EAEgQAAIBAgMFBQMJBQUHBQEAAAECAwARBBIhBQYxQVETImFxgTKRoQcUI0JSYnKxwTOCkqLRJFOy4fA0Q2OTwtLTFWSz4vEW/8QAGgEAAgMBAQAAAAAAAAAAAAAAAAQCAwUBBv/EADsRAAEDAgMDDAEEAgEEAwEAAAEAAgMEERIhMUFRYQUTIjJxgZGhscHR8OEjQlLxFDMkFUNicoKy0qL/2gAMAwEAAhEDEQA/APcaEIoQihCKEIoQihCKEIoQihC+E0IWiTGKOd/KqXTxt2qwRuOxc8m0+i+81S6sGwKwU52lcz7UfkF+P9apNY/YApinbtK0PtSTqPdUP8uTgp8wxYHa0vUe6j/Ll4I/x2IG3JBxCn0P9aBXSDUBH+MzeVuj3i+1H7j+hq1teP3NUDSnYV2Q7bhb62X8Qt8eFXtq4nbbdqqdTyDYu9HBFwQR1GopgEEXCpItqsq6hFCEUIRQhFCEUIRQhFCEUIRQhFCEUIRQhFCEUIRQhFCFhJIF4moueGi5XQ0nRcsmMP1dKUfVfxVzYd65mYnib0q57nalXBoGi4pcdH2TyqwdEDlshD+yDmAsdWFuFS5p+MMIsTvy1XMYsXBJto7xquHglhTtGxDIkSE5dW+0dbWtrx1piOiJlcx5sGgkns3KDqgBgc0XvoscPiMYxljkijjcKDHMpLwk31BBs1x/rxg+OmaGva4kbW6H3C610pu0gDcdQleycRi5cTNE88YGHePOFh9sMC1gS/c0Fr61fUR00cLXtYekDbpaWy3ZqET5XSFpcOjbZv78l2717TbDQh0AJLqmZgSiA377Aa2FreZFLUNM2eXC47L8TwCuqJTGy4327OK1bHxEzswdoposoKTRWAJ5oVzHXneuVUcTWjCC121p9b2C7C95OZBGwj+1oG30OK+bhSdWXtL93Oq5mTzAt6mg0DhT8+TxttsTYFAqWmXmwO/juXRi9pQxuEkkVGIuAxtpcjidOVLMpZpGF7GkjgrnTxsdhcQCuqGdl7yMR4qePu41UHPYciQrCGuGeabYPeR10kGYdRo3u4H4U5HXuGTxdLPpAeqU/wAFj45RdGB6jgR5itCOZkgu0pN8bmdYLqq1QRQhFCEUIRQhFCEUIRQhFCEUIRQhFCEUIQTQhck2L5L76UlqQMmq5kV8yl2LxSRqXldUUcWYgAeppUB8jrC5KuJa0Z5JJvBvDkwb4nCGOYKRchsygXsT3TqRcaXGl6ZpqXFOIpbtuqZZrR42ZpZido4vCGCeXELiMNKyK9oljyZ/ZdSNSvmT8bhhsUE4dG1ha8DLMm9tQfwqy+SOzibg8EbExkWDxOMw07rHGz9vEXYKpWQd8AnSwIt7+lE8b6iKOWMXNsJtw0RG5sb3McbDUd6V7M2PLNs+MwatBiXlw2buiSMMSOPAG5I8h1q+WdjKk85o5tncDZVsjc6IYdhuFSYGbFyzhni+b4dUIKMUZ3c87rfKo8xe3DWs6VkDI7NdidfUXAA79qbY6Vz7kWCx2dsl48XipiVyTdllAJzXRSDcWsOOliahNO18EcYvdt+zMqUcZbK5+w28l929hZ2CHDst1a7xv7Ei81Jsbe6oUz4WkiUHMZEag71KUPIGA9x0KQYfY+Jh+cTRRxJJIqrHDG3cU85CWAFxqbAfnTslTBLzcb3EtablxGZ4DXzVDYpGYntABOgGnauJ9jzYVsJcrJGk/FEYODJcMzm5uPHTlVn+TDUNl1BLdpFujoAo80+Is2gHYM89brGKKXEYjEzxpDIgbsQkt7ELa+UgEDva6jnUXuiggjheXNNsV28d+mxdaHySPkaARpY8Ny0YvGKuJMaTHDQwrkUqt4u0JuwbTLblrbhU44C6nD3M5x7jc3PStoLbfBcfIBLha7C1uWmV+OxOZ8e0CI04zA3zyRL3FF+6SCb6jpfWsttM2d7hCbbmuOZ32OmXFOmYxNBkz3kacOK7cLigwEkTgjkyn9RSj2SQvs4EEK9rmSNuMwqPZe8lrLN/GP1H6inoK7ZJ4/KVlpdrPBUqOCAQbg8COFaQIIuEiRbIrKuoRQhFCEUIRQhFCEUIRQhFCEUIWLuALmuOcGi5XQL6LgnnLeArPlnL8homWRhuZU9tveaHDHIRJLIBmMcS53VebNqAo8zU4KN8ovkBvOQ7BvUZJ2sy1PBI9sbQikxWAnl72EkR8hcdxZWtlZgdAbaC/DvHkabhie2GWNvXBF7a24Kh72l7HHqn1Wb7PjTafZRAdliYJPnES2yi2ivYeze9vU9a4JXupMb9WuGE+y6WNE1m6EZhfdl7q4gxxQYuZDh4XuiIDnkCsSnaMeAH2QOHOiWtiDnSRNOJwzJ0F9bD3QynfYNech9F1W4nDxvrIqNl1BYA28deFZrXOGTSU2QDqlGO3uwcOjTqx4ZY7yHy7gNvWmY6CokzDfHL1VTqiNuV/f0SXE/KNAPYhmbxOVB8Wv8ACmm8jynrOA8fhVmrGwFL5flGPLC++X+iVaORd7/L8rn+Yf4+awHyiNzww9Jf/pQeRBsf5flArT/HzW+L5QIj7cMq+IKsPzB+FUu5FlHVcD4hTFc3a0+SY4XevCSaCYKejgp8WFvjScnJtSzVt+zP8q5tXE7b45JmgUi62IOtxax8dONIuBvZyZBGoSHC7EkgYiGRWid80iSrdtbZiGW1zbkRT0tXHOLyNIcBYFp3aZH2SzIHRnoHInMEe/yufb0ZxE8eGAPZj6WY20Kg91L87n9OlSoyKeF9Qet1W9p1KJwZZGxbNT8LVtwCBouxyxGSdO0IAAKgNmvytY1yjBqGv527g1hsONxayJ/0i3Bldwv2LswO0o5y3Z5iq/XykIfI87UlUUkkAHOWBOy+feEzFOyQnDs27E62VtZ4DpqnNf1HQ1GCpdEeG5EsLZBxVpgsWsqhkNwfePA9DW3HI2RuJqzHsLDYrfU1FFCEUIRQhFCEUIRQhFCFi7AC5rjnBouV0C5sEumlLHw5Cs2WUyHgmmMDQpja28TiV8Pg4llmjXPLnbIiCwIHVmNxw0Fxc0xDStwCSY2achYXJ+AqnzHFhYLkaqVxkzCMY+AtBh8XlXFhRmaM5iplW/XUXtzva5FtFjWlxp39JzOrx4FKuJtzrcg7X5VJszdsrmiLriMA6KUSU53Qi1gh4ZLajhbS3MlGWrBs8DDIDmRkD28UyyC3RObeKa4fB4XARsyrHBH9ZuF+l2Op8B7qXc+apcASXFWBscQysApTbHyhE3XCR6f3sgIH7qcT5kjyrSg5J2ynuHz8Kh9ST1B3n4UbtPaMs+uImZx0Y2QeSCyj3VrxQRxZRtA9fHVLuzzeb+ngsPmLhQxQoh4M9olP4c9i/wC6DRzzL2BueGfpp32XLW2ey5Wax5EciL6npYgG/pVgKjfeqLZ25OLmUMVSFTw7QnP/AAqDbyNjWfLynBGbC57NPFXMgkdnp2ox25GKjF17OXwUkN6BhY++oR8rwONnXHp5KTqWUZixU04IJBBUg2YMCCD0Itce6tMOBFxmOCV4LauDdgSi5wOOTvkeJUd4DzAqszsabONu3Lz08CpYCdBfsz8tfJYYPFvEbxOyG+uU2HqvA+orskMcos8A/d6i1xaeibKn2Zvu4suITMPtpo3qvA+lvKsep5Fac4TbgdPH+09HXOGTxfiPhV2Cxsc654nDr4cR4EcQfA1gzQSQuwyCxWjHI2QXabpbtLYnbzo0pDQoptHY6uTqSb6i3L/O7EFZzEJbGLPJ63DgqpIOdkBfm0DTit+0MTHh4i7WVFFgAPcoFLQwyVEmBuZP25V0kjImYjoEqw+2XJTtoGiSQ2jYsDcngGFgVJ5UzLQMDXc1IHFou4W8SDtttVMdU4kY2YQdDf13Kg2dj3gfMvDmvIj+vjSUMzonXCZkjbILFXOBxayoHQ6H3g9D41uxyNkbiasl7Cw2K6KsUUUIRQhFCEUIRQhfCaEJdiZsx8P9a1nTy4zYaJqNmEZpDjN6MNFiFw7yfSkqLAEhS3shiNFJqTKKZ8ZlAy+FF1RG12AnNcW+e7HzpO0i7uIVSAblRIp4xMQRof16E1dQ1nMnC/Np8jvChUQYxduv3JNtjrmw0YeERXQAwmxC8stuFvD360tMbSktdfPVWxi7BcW4JdvNvVHhO4o7ScjSMHRejOfqjw4n41fSUL6jpaN3/ChLMGdEZn7qvNNqbQknftMQ+Y/VHBFvyVeXS+pNejhgjhbhYLeveUo43OJ5+8E62TufLKvaTn5vCBclv2lutjog8W91JT8pMYcMYxHy/Pd4qxsTnZnIea04rasEBK4CMAjQ4mQZ5T4xhtFHjYfh51KOnll6VQ7L+IyHfb7xUbgdQd517vvckUzs7F3Ys54sxLMfU6081oaLNFgoW2qv+TjZCszYqQXysVhB4C3tSed+6OljWPyrVEEQt7/Ye6vposXTPd8r0asNOLRNHXCFIFQ3ygbFDRnEKO/HbNb6yX1v4rxv0vWpyTVFknNHQ6dv5+EtWRAt5waj0Xn40IIJBHAg2I8iNRXpCARYrP4prBtZX7uLQSrykAtMvqLFh8fOs2SifH0qV2E/x/ae46fdFe2YOymFxv2/fua3Y3do5e0wziWM6gaZvQ8G8tDVEPK4DubqW4Xb9n48wrH0RIxRG480lwuJkhfNGzI40PI/hYHj5GtWSOOdlnAEH7kfhJtc5jrtyP3VXW729CT2jlskvL7D/h6H7p9L15mu5LdB02Zt8x2/K1aesEnRdkfIrq3j2e0ixsihzFIH7Mm2cC+lzpfpfSlqGdsTnNcbYha+7irKmMvAIF7G9t6X7Tx6mNXxEDq4lHYx3BZmHsnun33+OlXwUzxIWQSAgt6R2AbdfL2UJZmlgdKw3vkNt1sw+0pAyLiIey7Q2QhgwzWvkbobcKolo4ixzoH4sOotbLeN4VrKh+ICVtr6Z37iqHZG0TA9+KH2h+vmKVp5zC6+zarZohI3jsV1FIGAZTcEXBreDg4XCyiCDYrOuriKEIoQihCKELjxs31R6/0pSplsMIV0TL5lJsftFI3jiJbtJiyoFFyLKSX8AOp6il44nOaXjRuvwrXPAIbtKgMfg5MLlw2Je2Dkn7U4tF+kZr5gHOuRs1u/0Gml7bMb2zXliHTDbYDp3bxbYkHNMfQf1b3v99Va7v7NlgDBsS08RsYs4BdRzu/1/CsqpmZJYhmE7baeGxOxMc3V1xsSrfHersLwYcgzkd5uKxA8z1c8h6nkC1QUHO/qSdX1/ChNMQcDNfRQGFwrySBIw0krkk3NyTzd2PAdSf8AKt18jImYnZAfbBLAWyGZP269G3f3Xiwg7WUq8oBJkbRIxbXID7IA+sdePAaV56qrpKg4G5Ddv7fhNMhDOk7VR+9W8bYtsq3XDg91eBcjg7D8l5cTrw16KiEAxO63pwHufbWh7zJ2ffv3JCRT6gvlqEL0LcOUfM4gORcHzztevJ8p3FU6/D0Cepc4R3+qrIZKUBVpC3V1cSbelQMJiC3DspP8JtV1K0mdlv5D1UJSObdfcV4yo0HlXsVlDRBFCF3bH2q+Ha41Qnvp1+8OjfnwPglXULKpljk4aH2PBWwTuhdcabR92qq2hs2HFoJFOpHdkHHyI5jwPDwrzUFXPQyFh0Bzafb52rVkgjqGhw7j99FE7QwLwtkkFjyI4MOoP+rV6umqo6lmNh7RtHb9zWNLC6N2F6rN1d5ixEOIPeOiSH633W+90PPhx44nKXJmEGWEZbR7jhvGzs0epau5wP7j8pvtzBOXhnjUO8JfuE2zBgAbE6BhYEVnUkrAx8LzYPtnuI0vw3pmZji5sjRct2dvuk+Mmd3SbFAYeCJsyoxDO7gaGw6dPzvcORRxsY6KmOORwsSMgB3/AH0VD3Oc4Pm6LW5gbSV37J2sMQZAEZChGjcSCNCeh46eVIVlC6mDSXA33bxr29qap6kSki1rKx3W2llPYsdD7HgeY9f9canQz2PNnuUKqK4xjvVVWqkEUIRQhFCFhNJlBJqL3BrSSutFzZJMViQitI5sqgsxPIAXJrLGKR9hqU7k0cAobaLzSvJjdnTJOWi7MxkfSwjj3BoQb97KRcn7WlteIMY0QVLS2xvfYe30uPJIOxOJkiN8rcQu3didcQEhgQjBwoVmEqAtJKeMZBvqpuzEcyKqqmmK73npuOVjkBv79BwU4Tjs1o6I1vv+6plvjvD80jCx2M8lxGOSjnIR0HTmbeNUUNJz77u6o1+FbNLgFm6n7dea4WB3dUS7yyMdWOrMblmY+QJJ6CvRyPZEwuOQH2yWAtkMyV6fu5sRMKlh3pGt2kltWPTwUchy87mvLVVW+ofc6bBu/O8p2OIMHHaVOb/baLN81Q91bGYjmeKx+XBj+741qclUuXPO7vc+3iqZ3XOEd/wo4itlUr4RQuLEiuricbq7ZGHcpIbRObhuSPwN+inTXkR41kcqUTpgJI+sNm8fIV1PMI3FrtD5FejYebhXmwVokJhE96sBVRCgPlC3jWQfNYWDC4Mzg3GhuIweZuAT0tbrbe5Mo3NPPPHYPf4SNRKHdBvf8KHIraS6xIoXF8IoXE63V2n2cnZMe5IdPuvy9G4edvGsflij52PnWjpN14j8el05Rz4H4DofX8qn2ns9JkKONOR5qeo8a81T1MlPJjYfg8CtSWJsrcLl5/tHAtC5jfiNQRwI5MOnD4V7WlqWVMYkZ3jcdywJoXROwO+8Vb7n7d7ZeylP0qDQn669fxDn7+tef5UoeZdzjOqfI/G5aNHUYxgdqPNfN5cDkPbRxvLMxCJxdYtPbC8Bw8r9OcaCbGOZe4NYMzsLuBP3JdqY8JxtBLjkNtuNvuaVf+oyYZVijhUOxvld+0nkJ4uyp7JPUn8qaNLFVOMsjzYbQLMG4AnXuCpEz4QGNbnxN3HibaKsQnRtVOh8QePLmK86ei7I6bfdaozGau9kY3tog3Pgw8Rx/r61vU8vOsDvFZUseB1l21cq0UIRQhLdpzahemp/Skat+YamYG7VK7xbcw8bDDTRyS9qhLIi57Lw1AObXW1geHKu0tNK4c6wgWOpNvwuTSsBwOF7qM2euFbErAssiSHTD4hA0c6/8KZSBn8GtqNCRWtIZhEZC0EfuabFva07OxJN5svwgm+w6HsPyvS3nXDwF5XuI0vI5ABYgatYaXNuA8qwg0yyYWjU5D2WiSGNuV5DtHaLTyviJdC3AfYQeyg8hx6kmvVwQtiYI27Pt0hivd7vvBUHye4fNI8xHsIFXzfVvcAv8RrL5Zls1sY25+GiYpRicXHYPX6FbbQxwhieVtQilrdbDQeZOnrWLDGZHhg2lNPdhaXbl5QzMxLObuxLMerE3Pxr2LWhoDW6BIAb1pxL5VLWvYXqYF1F5wtJVFHuTjGAIOGsQCPpH4Hh/uqzDyrADYh3gPlS5qU7vE/C+ncXG/8At/8AmP8A+Kj/AKtT7neA+UczLw8T8LW242M5/N/+Y/8A46P+r0+53gPld5iU7vE/C2YTdnaUItDNGg+yJGZR5K8RA9KWlraCU3kYSewX8Q5dbBUNFmEDv+QvuL2NtSQFZMQjKeIEhQHwOSIXFRjrOT4zdsZ8L+rigwVLh0nA99vQJd//AB+KAsOwA/G3/jpn/rVPud4D5XBRzbMPifhYHdXE/wDB/jb/ALK5/wBbptzvAfK7/hzf+PifhYHdjE/8L+Nv+yuf9bptzvAf/pH+DPw8T8JNY3INtCRpqNDa48K1mOxNDt6V3grEipLhC9C2NjO2gRz7VrN+IaH38fWvD11PzE7mDTZ2HT4W7TS85GHHXakm+eF7iSDipynybh8QPfWjyDNhkdEdov3j8eiW5RZdofuy8fypbDYhkZZENnU3B8eh8DwPhXpZI2yNLHaFZLXEEOGoXqmzcauJgWRbjMCCAdVPAi/UHn5GvFVEDqeUsds81uxSCVmIbVMyI2FEnYxiML+0xeINy501UDVr8hwvyvWoMNUW86699I2aDt2Dj62SecF8Atvc77mu7dlJyjtOWIYgpnFntbUlRooOhC+dJcpf44e1sIAIFjbTx2neUxR87hJkOul9fx2Kv3ZxWSXIeD/4hw/Ue6qaGTC/DvU6pmJuLcq6thZyKEL4TahCn5JMzE9TWM92JxctBrcIsoveHEKzMMdgJOzVj2eIiIdgt9GJXVOtiePKtWlYQAaeUX2tOXdnkUlMbn9RhtvCc7qwvlzjFHE4dgDCXX6VeRBbiemove/C1LVjm3wlmF22xy8FbA02viuNm9I/lJ2pcx4VTppJL6H6NfeC3otP8kQazHsHv8eKqqXXcGd59lLYbBGSOaQ+xEh9ZGFkHpfN/DT9TPhfHENXHyGvjp4qoMxNcdgHmdPnwVruJDlwub7bu3uOQfBRWFys/FUkbgB7+6dpW2jvvP49ljv7ibQJH/eSC/kgLf4stWckR4pi7cPXL5XKo5Abz6KJBr0iVQy3FutC6Rdem7h4ztMDFf2owYm/cOUfygH1ry/KEeCodxz8c1dTG8Y4ZeCoKSV6xZaF1aJEqJCkCueRKiQpArmkSokKS55EqBCkClm2J+yhkk+ypI8+XxtVtNDzszY95/tRlkwRl24LzaJLADwr3ZWEBYWX0ihCqNxpv2sf4XH+FvyWvPcux5sk7R7j3WhQO6ze/wBk03jw+bDyjopb1XvD8qyeT34Kph428cvdN1TcULhwv4ZqJlwf0CSj7TI/nmJQ+4291eqjqLVT4DuBHhmPfxWO6L9Jsg4g+OXwnG4m0ezmMJPdl1XwcD9V/IUpyxTY4hKNW+n4PuraKTC/AdD6qg3rwEbBJZHmURnurEAxLE6EAqQG5X8ayuT5pGkxMa04tS7cO8ZcE3VRtNnuJy3JNh8DOXWZ3kgiRg18RMXdh0K3CrcXGutOSTQBhia0PcRboNsB35k+iobHIXB5JaB/I3Phoq2N+DKejKR7wawM2O4j2Wpk4cCr3CzB0Vh9YA16Bjg5ocNqyXNwkhbakorl2lJljPjp7/8AKqKh2GMqyIXeFOYwMY3COI3KkK5Fwpto1jobVmxFoeC4XG7enHg4TY24pEuP2lDo+HixI5PFJ2flmDD8han+aopMw8s4EX8LJbHUN1aHdhsm27mBOHw6rIVzXd3y+yCzF2A8Be3pS9VKJpSW6ZAb8hZWwswMse3xzXle0Mf20ss7fXYsPBRog9FAr1UEXNRtjGwf35rOx3u87fo8lZbQ2WcPsoqR3yEZ/wATSISPT2fIVhRzc9ygHbMwOwA/2nC3BT2Ou3xCZbqf7JD+C/vJNI15/wCS/tV9P/qb2JFv+95YB0SQ+8x/0rU5FHReeI90vVddvYfZTQNbaoWQNC6q/wCTPF2fEQngcsq+vcf8l99YvK8fVk7vce6nTmz3N71fViJtFCFiy0Lq0SJUSFIFc8iVEhSBXNIlRIUgVJb+zWhSMcZHF/wr3j8cta3IsWKcv3DzOXpdKVr+gG7z6Z/CjSK9Os9YkULid7ln+1ecTj4of0rJ5aF6b/5D0KZo8pe4+ysMfHeNx1VvyNeXiykaeI9VquzaexSu7WGEuDdDwZmHl3UsfQ61scrSmGubI3YAfM+ySomCSnLTtPsFMXaNrjR0a48GU/1Fej6MrN4I8iss4m9o9QvWlk7eANGxTtEurAXKlhobHjY8vCvFObzMuF4vY5jfZbgdzjLtNrjVRbxYcIZWWbFydsIU7ZiFdz9nllvca34VuYpy7mwWxtw4jhGYHHj4LOtFhxEFxvYX2nhwVNsjFiRCOz7JozkaPTuEAWAtoRYgisOrhMb74sQdmHb/AM71owSBzbWsRlbcrXdma8RX7JPuOv53p2hfeO25LVTbPvvTenUsle3H0UeZ/wBe+ka12QCZphmSojfRLxxZ43kgEt50jvmK5Wy8CLgNYnWu8nGz3YSA63RJ33HsirHRFwSL5gfd6RM7tLFO0kkeJlmj7DD3sBBmykMvQqGJrQAaGOjABY1pxO/8rXyPbYJW5Lg8khxIsOHZ2Kq3zxnZYKYjiyhB5uQvwBJ9KzeT4+cqGg9vhmnKl2GI27PFeZ4BR2kIPDtYgR4Z1uPdXqJr824jcfRZw2DiPVerb5RZsFiPBC38Nm/SvLURtUMPH1yWhP8A63JXuq98JDbktvcSP0qvlAWqX9qtp/8AU1I9/f2sJ6pJ8GT+tavIh6DxxHulqvJ7ew+ymwa20usr0LqZ7rYvssbA3AOTE3747v8AOFpSvj5yncN2fh+LoacMjT3eP5XrleVT6KEIoQsWWhdWiRKiQpArnkSokKQK8233xGfF5OUSAfvP3j/Llr0vJEWCDH/I+Qy9brOqXYpbbh6pERWqqFiRXVxO9yUvi/KKQ/FB+tZXLB/43/yHoUxSf7e4+ytNp92KQngEY+5TXmYm3kaOI9VpvNmk8FPbnRWwqnqzn3HL+lO8tOvVHgB8+6ooBaEdp+FL7dX+0zW+0P8ACt/jXoOTL/4kd93uVnVP+53b7BW3yf4nPhcnOJ2X0NmH+Ij0rF5Yiw1GL+Qv7eycon3jtuP5XLJsZ1xEURmiECynEJGdJtGLEWtYoGJ1vzqQqmmF0mA4y3AT+3S3jZQ5lwkDcQwg4gNu/wAF37BaAmUwS9qzOXc3uRfRR+EAWB8KTrWzjAJWYQBYe/fvTFOYziwOvc3KrN2XtIy9Vv7j/nRQOs4jgiqHRBVHWokUi2430gHRR+ZrMrT0wOCcpx0SVJbyzsmVxjVwoA9kor5teIB7x6aVZRND7tMWPjci3t4qNQS2xx4e5cG7eLxUuIVnAkhCkGdoBCx0NgtzmIv4daZq46eOEgZO/iHXHfsVUDpXPucxvtZZ/KVPaGFPtS3Pkqt+pFd5GbeVztw9Su1p6LRxUGZcuo4rZh6G4/KvRFuIW3pEmy9t7s0ZU+zIpHow/oa8U1xY6+0H0Wu4Ygo3caU/NzG2jxSOjDxvc/EkelN8rtH+RjGjgD7KuidePCdhWG/cN4opPsPY+Acf9wWruRZLSuZvHp+LrlY3IO4+v0KPBr0iTWQNcQsJyQt19pbMvmpuPiKLA5HRRfm3Je17OxYmijkXg6qw9QDXjZGFjy07DZaLXYmghdNQXUUIRQhYsKF1aJFrhC7deL4jE9tJJL/eOzDyvZR/CBXsoY+ajazcP781lg4iXbz/AEtZFWrqxIoXFV/J5hbvNJyAVAfE95h8F99YfLUmTGdp9vlM0g6RPd98k53xm7PCTHquX+IhfyJPpWZydHjqmDjfwzTNU/DE7w8VjsfCGPDxIeIRb+Z1b4k0vWyc5O940ufx5K2nbhjaDuXnu0pc00jdZHt5AkD4CvYUjMEDG8B6LHldikceJVR8msv0k6dVjYehYH8xWXy2zosd2hMURs5w7F1bz4aRJpnSB5TPAIo3QXMbd9Wv9kEMDfwpeicx8bGueG4XXIO0ZEeilUBwe4ht7iwI2arp2ZsZ4p4iEVI48OELAi8jkqSCByBUm56+5eoqmSROFyS597bhn6304K2KFzZAbWAbbtVVsU2mXxuPgaVpDaUK6ozjKqK2Fnqe2y30p8hWVWf7O5PU/UUPvXh8Oky4iXEvDJlCrlAY2BJuBlJ4njTtA+d8ZiZGHC9ze490vUtja/G59j94Lq3UxRlZmXHHEIBYxtEEdSSLMTxI0I4WqFcwRtDTDgO+9x8KVM7GbiTEN1ks+Ut+/hh4Sn/4xTnIgykPZ7qut6zR2+ylocEWilmH+7aJT+F+0BP8QT3mtZ0wbK2M7QfK3tdKBpsXbred/wAL0zczG9phIuqjIfNDl+IAPrXmK+Pm6lw3m/jmtOndiiHh4JWU+b7SkTgmJXtE6Z1vnXz4sfMVbP8ArUTX7WGx7Dp7BQi/TnLdjsx2hM9q4Pt4ZI+bLoejDVT6MAaQppuZlbJuP9+SZlZjYWrzNSeYsdQR0I0I9DpXtgQRcLJBWYNdXVkDXF1eifJzjM2ECE6wu6el8y/Breleb5UjwVBO8X9j6JmlPQw7jZVams5MLKhcRQhFCEk30xnY4KdgbMVyL1zP3B7r39KaooucnaON/DNVTuwxn7qvJ0SwA6C1esSYFhZBFC6sHNhc8BxoUTlmvUN0tmGDCoGFne8j9QW4A+IXKvpXk+UJuenJGgyHd+c0/Ttwsz1OaVb1r22Iw2FGoLdtL4ItwL+BNx52qyi/Rhkn4YR2n4UKjpyNj7z2BMdr4jsopJPsqxHibaD1NhWdBFzsrWbym5H4GF24Ly8YU9n2nJXVPMlWLf8AT7zXsjOBOIR/EnzAHusbm+hj428jf2VF8nbf2xh1hb4OlJcsC8A/9vYq6lP6vd8Kg3zEYMZefFIxuEiw7ENJbUnKONuvjWZyfjOINYw7y4aK+qw5Xc4cBtS7doQGde9jFmAYqmJJswtYkC1jYG9XVvPCI5MLdpaoU5jL9XX3OVts4WlTzrKp/wDa1Oy9QqorZWcp3bf7U+QrJrP9vcn6fqKM2jiRhsW080TPG8aKkirn7MqWzKfs3uDfw86bgYaimEUbgCCSQTa97W8FTI4RTF7hcEDPdZbNkYgYnGdvFEyRrEyM7LlMjFkIAHMCx1onZzFNzT3AuLgbA3tYH1XI3c5LjaLAC19+iWfKUO/hz4Sj/wCOnORDk8dnuqq7rN7/AGXzcGFZUxcT+y6xg+TCUXHiLVLld5jfFI3UX8rLlKA8PaeHutm5OIaCebCyaNckdMy2Bt+JcrDwFV8qtEsTKhmmnj8G4UqRxa8xu+/RmqHevANLCJIh9NA3aR+NvaT94cuoFZ9DM1ryyTquFj7HuV9QwkYm6jMfC+7NxqzRpInsuAR4dQfEHT0pOaJ0MhjdqEzG8PaHDapLfDZnZydso7kh733X6+AYfEHrXoeSKvGzmXajTs/Hp2LPqo8DsQ0Pr+fVIQa2VQvoNCFT/J3i8mJkiPCSMMPxIbH4N/LWRyxHeNr9xt4/15q2mNpCN49F6OrV59PLYprq4sqFxFCFC/Kdi9MPAObNI3kgsvvLfy1s8kR9J0m7Lx/rzStSblre/wAFFEVuKpYkULic7obF+dYgZh9FEQ0nQnikfqdT4DxpHlCp5mKw1OnufvsusZjdbYNfheo4p1RWdiAqglieAAFya8yGlxAGq0LgC5UpuxA0plxsgIac/Rg8VhHsDwJ9o+lN1zgwNp26N14uOvhoqaYFxMp26dmz5S35QMZZY4F1ZyGIHGwICr5s9rfhNX8kQjG6Z2jR/fgPVcrH5Bg2/R5pVt7BdhhIY+faDMerFZGY+V/0qXJ05qK58n/ibdlwAuVLObgazj7ElZ/J0l8ax6QP8Xjp7lc/8cf+w9Cl6b/b3e4VXt+GaOeLEwxGYLG8boDZwGKsHXqdLEf6GRTmN8ToXuw3IIOzK4sU1Lja8SNF8rLjhkmxc8LthngjhLOWk0diVKhQOIGtyfCpPbFTxPaHhxdYWGgzvdcBfK9pLbAb+yyqMCv0qedI0/8AsamJeoVSVsrPU/vCtpAeqj8zWXXD9QHgnqbqHtUvjcbJ86hhRlVCrSPcauAQMi9DreiKKP8Ax3yOBJuAOF9pQ97udawGw1PwteJxTx42ICbMs11aE2OTKhIkHMC418zVscbX0riWWLc8W+50UHOLZgA7I7N2WqX/ACkR/Rwv9mQr/Ep/7ab5Ed+o9vD0P5VVcMmnj7Jd8nk9p5F+1GD/AAt/9qZ5aZeJrtx9R+FXRHpkbx6f2m2+uz2UpjIfbiIz+IHBj5aqfunwpTk2Zr2mmk0dp2/cxx7VbVMLSJW6j794Kj2TtBZo1kTgwv4g8wfEHT0rLlidE8xu1Cba4PaHBJ8RD8zmLD/Zp2v4RSn8kf3BvOm3/wDKiv8AvaPFo9x5jsVDTzL7ftd5H4Pr2pjiIFkRkcXVhYis+OR0bg9psQmntDgWnRebbVwbYeV42uQozB7cUOgY24a6E8L17OlqWzxB+hOVuO73HBY0jTE8tPjwWhW6UygFdeycX2OIgl5LIA34W7rfA39KXq4+cgc3h6Zrodhe13H1yXsCtXj1qlbVauqK2Ka6uLKhcXlO+GK7XHSnlGFiHoMzfzNb0r0/J0eCnHHP2SLjikJ3Ze6UGnkFGCheeWOKIEmQkBiDkFtWbxCjXSqpZmRtc5x02eniq8RcQG7duxewbH2YmGiWKPgOJPtMx4sfE15WeZ0zy9yfYwMbYJPti+Nl+apfsIyGxTDnwK4cHqdC3QWHOmIf+Oznj1j1fd3xx7FU/wDUdgGm34+U3xLLGhZiFRQSTwAAH5WpENc91hmSmrgC5UDsWFsXiHxkgsgNogfC4H8I/mZulaldIKaAUrNT1vvH07UtTtMkhldps+8PXsWrfh/2KeLt7gF/6qOQmdJ7+AHjn7KVc7qt7T98V0/JfBebEP8AZjjW/wCJmJ/wimuWHdBjeJ++aXpR0yeCab2vhmlCM+K+cBdEwpfPYm4NgMvPnSdG2YMJAbhvq61vnwU5zGXWJN+C1btYHGCbNI04w4U2SeRHkJ5GyjujwvRWSUxjwtDce9oIHmu07ZQ65Jw8SL+SstnJ9Kvr+RpCmH6oTMx6BT6tZIpHvKnsN5j8iP1rPr25NKbpTmQpfamyosSoWZM1tVNyCPIjX/8AKWp6qWnN4za6vlhZKLOCx2TsHD4YkxRgMdCxJZrdLngPKp1FbPOLSOy3aBQip44jdoWjfTD9pg5bcUyuP3SCf5b1dyZJgqW8cvH82UKtuKI22Z+Chd28X2WKibkWynyfu/mQfSvRcoRc5TPG21/DNZ1O/DI0/c16upBFiLg6EHgfCvHg2zC2SFKQodnT5Tf5pM3cY8In+yT0PC/QDoa15LV0WMf7GjMbxv8Avwkm/wDHfhPVPkVWPGsiMjqGRgQyngQeVZUb3McHNNiE29ocLFJgrYVhHIS0RNopTy6RSHk3IN9bz4sSxiYGSMZ/ub7jhvGzs0rjeYzgfpsPsfY7e1a9u4drLPELywksB9tDpJGet14eIFFFI25if1XZdh2Hx8l2oYbB7dR5jaPu1c+I3Ww+LRZsM3YlwGBUXja+uqcj5W9aei5Rnp3GOXO2Wevj8pd1Ox4xxm1/DwUftzY02HBWdLKdBIveiPTvfVPg1jW5T1UU2bDnu2/exJytc0EPHfsXp2wMf22Hik5sgv8Ai4N8Qa8nUx81M5m4/wBeS1In42ByaK1VKS2q1dXET4gIjO3sqpY+QFzU2tLiGjaouNhdeM7MimxJYxRl3dmdzwRWYljmY6X14cfCvWTTRUzQHm1hYb8uH0LNixOHRFyfDPiqjBbpogz4lhIRqV4RL6fW8z7qwqnlaWQ4YRh9fx3eKeZSt1kN/T896d7m4POWxjC3aDJAtrZYQdDbkXPe8stVVH6TRANmbjvd+NPFRjPOO509g7PymW0cc8jnD4Y2k/3strrCD8GlI4Ly4nSwMI42tbzkmmwb/wAbz3DgPcScLO87vz97e3Z2ASCMRxiyi/E3ZidSzHizE6k1VLK6R2J338KxjA0WClN5cQ2Nm+ZwG0aEHEyDgLHSMdTce/8ACRT9OG0sf+Q/U9Ue/Z93Kh5MrubbptPsm8WFWNFRBZVFgPCsiRznuLnHMp9oDRYLz/e2fPimA4RqqevtN+YHpXpuSIsFPi/kb+yzql2KU8MvdVvyYYXLhnkP+9lYj8KgIPiG99JcrPvMG7h65/C7Sjol28/hNtq7q4bEOZJEPaG13V3U6Cw9lrcKVirZom4WnLdYFWvgY83OvavmydgrhmYpLO4YWySSF1XW9wDwNQnqTMAC1o4gWKlHEGG4J7ynuy075PQUUjemSuTno2TatFKpft2LNC33bH+vwvS1W3FEeGaugdZ4UsDWMtFZg11CHQMCp1BBB8joak1xaQRsUSLixXj2Kwxid4mvdGK356HRvUWNe6ikErA8aELz7mlpLTsXqO7+0xPCj3Ga1nHRh7Q/XyIrxtXAYJnMOmzs2LchkEjA7xTPEYZJkaORQyMLEH/Wh8arikdG4PYbELr2BwwlJcFI+DZYZ2LQk2hnPLpFJ0bkG4Hzp2VjagGWIWd+5vu33GxLxuMRwP02H2PsVSFVdSrgMrAhlIuCOYIPGkmPLSCDmr3NBFilcuAkg1jzSw/YveZPIn9qvge8PvcBe5rJs+q7/wDk/B8uxVhzo8tR5j59e1Ktg4xYp2iVgYZSzw/ccaywkcVN+8FPDUVfURvkiEjh0m2DuI/a7juv2KETmtfhByOY7do91YxsGBVgCDoQdQfAjnSTXWzCuc1TmwEEMmJwwFhHLmQDgI5QHUDwBzD0puu6YZLvFj2ty9LKmm6OJm4+R+lPFakUytytUlFJ98ZCcN2SnvYh44R5Owz/AMganaH/AG4zo0F3hp52S9R1MO/Lx18kwTDKihUUKoFgALAegpJ7i44nG5TLQALBT28MiyOuGZwkZHaYlycoWEG2W/Iu3dHhmp6hjLbz2uRk0b3b+4Z9tktUvB/T8ez8p4HknAWINBANM5GWRh0jQ/s15ZmF+i8GqNmR5v6Tt2zvO3sHedi5dzsm5D7omODwiRIEjUKo5eJ1JJOpJOpJ1J41Q97nuxOOata0NFgk219oySu2GwZtJwmm4pADy+9KRwXlxNqahiYxvOzabBtP43nuVL3OccDO87vyurZmyY8NEI4hoNSTqzHmzHmTS1RM+Z+N/wB4BXxMDG2C17TxKwxtI5sqgk+PQDxJ0A8aqjidK8MbqVNzwxpcV5HPIzZmIvI7E2HN3OgHqbCvasa2NoaNAPILJcTYk6n1K9p2NgBh4IoR9RFUnqbd4+pufWvITy87I5+8rQjbhaGrtqpTWLLQurt2bHYE9T+VP0jbNJS0xubLsppUrGRLgg8CLGuEXFigG2aiJoyjFTxBIrAe3C4tOxa7TiAKW7a2ymGQs981u6LHvHpe1r+tM0lI+ofZum07u7VUzztibcrtwWNSVc8ZzKeBsQD5XAvVMsT4nYXix7vZTY9rxduijflA2dlkWdRo/cf8Q9k+o0/dFeg5FqbsMJ2Zjs2/eKza6Ozg8bdUk3f2jLBLeIZwQc8fNgNTb7wFyPI0/X00c0dn5bjuvv4JeCV8brtz3j7tXp+ytopPGJI2zKfeDzBHI15KaF8Lyx4sVsMkbI3E05JgyK6lXUMrCzKRcEdCDxrjHFpBBsUOaCLFLlw8mG9jNLAPqe1NGPu85UHT2hyzcA0cE+Zs13kfg+R4aqnpR8R5j59e1N8BjFkUMjBlPMfEeBHSqHMcw4XCxVgIcLhcG8mwExCl0AXELZo5RoQy6qCR7S30seRNM09SYzZ2bDkRwOveqZIg7Ma7CtewNp9tEHtlbVXXmrqbMp8j+lUVEJhkLNmw7wdCro3iRmLx7dq5tpns8fC/KeJoj0zRnOnrlLj0pgfqUjh/Eg9xyPnZU9WYHeLeGfymqtSCaW1Wrq4lU47baECcoI3mbpmf6OP4ZzT8XQpnu/kQ3wzPslX9KZo3C/sPdNdq4pIInlkNlRST18APEnQedLRxOleGN1Ktc8MaXFJt3Nkj/aMQgOJkOc317PkiLfgVXS/HjTNTU/8AaiPQGXbvJ7Sqoov3vHSOfZw7lSyTqqlnYKoFyxNgB1JPClWguNgM1aSALlKJcVJidIi0UPOUi0rjpGD7A++Rf7I4NTFmQ9bN27YO3f2DvOxV9J+mQ37e75/tMNn4VIUCRqFUcAPiSeJJOpJ1NUPkdI7E43KsDA0WCzxuISNGkkYKii7MeAoaxz3BrRclBcGi5Xk+8u3JMZKuhTDjvIp4sOAkYeOtvC/nXpKClZADtdoTu4D3WfJI6Vw2N2fK7dx9mdviw5H0cHfPQuf2a+mregrnKU/Nw4Rq7Lu2/ClG3HJwH0L07FYlY0LuSFXUkAtYdbKCbV5xjC84RqnXOAFylWwN5ocWWWMnMrOLZWsVBIV72sAw1F6ZqKOSAAu0I+juVUc7X5BO6UVyaQpZQK12NwtASTjc3WdSXEUIU1vLhrOHHBtD5jh7x+VZddHZweNqepX3Bap7H4FJwFkGZQc2W9gTYgXtxGvDypeCofCS5mRta6ukibILO0W/BwCNFRb5VFhc3NhwF+dhpUZJDI8vOpXWtDWho2L5tLBLPE8T8GFr9DyYeIOtTp53QyCRuo+2UZYxI0tO1eUzRSQSlSSskbcRyI1Vh4cCK9qx7J4sQza4fQsIhzHWOoVtspe3X51gysc/CeE/spDz/CTxDD1515+o/Sd/j1Fy39rto+eI/C0I+mOdiyO0bD92FUWytrLKShBjlX24n0dfEfaXow0rOmp3RdK92nRw0/B4FNRyh+Wh2j76pxG9VAqRWnEbLR27RCYpTxdLd78anuv01FxyIphkxAwuFxuPsdR9uqXR53GRWAxs0Ok8edf7yEE+piJzjyUvUsEbuo63B3zp42XMThqPD419VO4nHRRYsSxSKYsQQsq3s0ctu47KdVzAZTcDUDrTDoHyQYXDpMzB3t2i+22o71W2RrJbg5O14HYe/TwXXvYf7OJR7UEkcvoDZ/5C1UUBxSGM/uBHx52VtSLNx7iD8+SaI9+HCkUytqtXVxcW6Y7STF4j7cvZp+CIZfdnL1o1PQjjj3C57XZ+lknGcT3O428PzdL949oxy4pYXdVhgKvJcgZ5TrHEPtZfaI11yirIo3xwl7AS52Q4DaeF9B3qLnNfJZxyHmdg9/Bdy7Ud/wBjET9+W8aeikZ29wB60lzTGf7HdwzPjoPE9iZxOd1R3nL8rOLA5iHnYyuNQCLRqeqx6gHxOZvGh1QbYYxhHme0+wsOCBFnd2Z8vD+ymatVAU1z7S2tHh1Bcks2iIozSOeiqNT+Q50xDC+U2boNSdB2lVSSNZr+VMbZV5F+cY/uxp+ywqm4zH2c54SOenAa+NOxv6XMUup1f623DzPgqSy45ybTY353nyUfiJHZixGaSRgAo5sdFRfAaAeVb8UbIYw0aAf2T6pd7jm46n7Zer7rbGGEw6x6Fz3pG+054+g0UeAFeZq6gzyl2zZ2JqGPA223amsi3BFyLgi44jxHjSwNjdWlLtjbBhwmbsAVDBQy5iQSt7Nr9Yg6nnYVfPUyTWx5299nwq44ms6qc4WO7eWtFOzE++5ErrNTGtFKooQihC59oYUSxsp58D0PI1XLGJGFqnG/A4FRTKQSDoQbEVgkEGxWqCCLhfQaEL6JBe1xe17X1tzNumortja65cXsp7fLYRnTtYx9Kg1HN1+z5jiPUVrcl13Mu5t/VPkfjekaynxjG3UeajNh7WfDSCRNRwZeTL08DzB5e+vQ1dK2ojwO7ju+7VmwymN2IL06IQY6JHGvNXByyRtzAI1UjmOB8RXlbzUryw941B+Vr2ZM0OH5CyWTEYf9opxEX95GPpgPvxjR/NNfu1Lm4ZeocJ3HTuOzsPio4ns62Y3jXvHx4Jrs7aEcy5onVwNDY6g9COKnwNUvjfGbPFlNrmuF2ld5FxXF1JttbKjnRkkUEEEA27y+IPIiuxTPheHMP3ih7GyNs5J9jTmWKTDz/tEBil+8CLLJ5MuvnerahohlbLF1T0m+47ioRkvYWP1GR+e9ZbsYgthow3tpeNvxISh/K/rUa5gbUOtocx35qVMcUQvqMvDJd20sb2MMkp+ojN6gaD31VBHzsrYxtNlOV2BhduCxjn/9P2dELZpciqq83mfW38RJPgDWg4CpqXHRupO4D8JNt4ogNvuVxbH2eIUF7NKbtJJYZncm7G/HiTSFVVOneTo3YNgGxOQwiNttu0pqrUurF9nxSRqXkZUUcWYgD3mrI2Oe7CwXPBQc4NFyVpixE8/+zp2af38qkC3VI9GfzbKPOnBBHHnKbn+I9zoO657EuZXO6g7z7BdkOzocKrzOxL2+knkN3I6XtZR0VQB4XodJJNaNoy2NGn57SuNa1nSOu9edbf2ycTJnN1iW/ZqeQ5u33j8Bp1v6GioxTst+46n27Es+QvOI6bPntVFuBsAkjFzDl9Ap4gHjKfEjh4edIcp1l/0Wd/x88VKBmI4z3fKu6xU2ihCKEJjhY8o8TWpDHgalJHYit1WqCKEIoQihCnd5MBb6VR4N+jfp7qza6D/uDv8AlO0sn7D3KW2tizFBJIouyqSAeHmfAcfSlaWJsszY3GwJV87zHG5w2BKo+ywg7eZzNiZQMpGrNfgkajgvj/8AlaJMtUeZiGGNuu4cXHf94pUBkA5x5xOP2w4KgwWJzqLjK4AzpcEoSAcptz1rMkjwHLMbDv4hNsdiHHaNyld7t2SSZ4Bc8ZIxz6uo69Rz48eO5yZyla0Mp7D7H2Kz6ul/7jO8e4U3sPbUmFfPGbg2zIfZYfoeh5ePCteqpGVDcLtdh2j8cEjFM6M3avVdg7cixKZozqPaQ+0vmOniNK8tUUslO7C8dh2Fa8UzZRdq7MXsiGZs7LlkHCVCUlHhmWxI8DceFEdQ9gwg3G45jwKi+JpN9u/auc4fFw+xKk6/ZmGST/mRjKfVPWrMcDus0t7Mx4HPzUcMg0N+3LzHwsJNukftsNMnioEyenZkt71FRMDHdR7T29H1y81ISOHWafX0+FN7a2vAkseJjkFxZJUIZGaMnRsrgElDr5XpqCklfG6Bw4tIsQDuuL5EZdqqkmY14kB4EaZd+5dWynCYnERj2XKTp45xZ/5lv60pU3fBHJtF2nuzHkfJXw9GR7ewjv19Fu22vamDD8e2mQMPuJ9I/wAFA9a7yf0XPl/i0+JyHquVZuAzefTNcO0tuRT4xmLjs8PdIlF2LOf2kmVQSfsj1POmZaeZlOGMbm7Nx0y2C58T3KmOSN0hc49XIDjtPsO9MIcVI/7LDzv4leyXzvKVNvIGkRREdd7R33/+t0yakftaT3W9bLti2Vi5PbeKBeiAyyfxMAin91qsDKZm9x49EeVz5hVl8rtw8z8eRTHA7vwxsHIMso4SSnO4/Dfup+6BXXVDyMIyG4ZDv2nvuoiIXuczvK6Nq7UiwyZ5myjkOLMfsqOJNRhgfK7CwKT3hguV5fvFvDJi2u/ciU3SO/D7zH6zfAcup9LSUbKcZZu2n2HBJPeXG7tEx3P3WOJKzzraAaoh4ynkzD+78OflxWr68RgxxnpbTu/Pp26djjMhuer6/hej4jEpGLyOqLwuzBR5XNYDWOcbNF06SBqobae2cZh8RODMjaq0ELR3WVGIVVjZDmzg6EG4+twrXip4JYm9E7ib6Eb75W2jwST5JGPOfYLa9ir9j4qaRCcRB2Lg2tnVw2g7wK8vPXSsydkbD+m7EOyybjc4jpCybYSK5vyFTp48RxHQKMr7CyYVoJZFCEUIRQhFCFi6Agg6g8RXCARYoBso3a2zzC1uKH2SenQ+NYlRAYnZabFpxSiRueqlsTsoQkfM4VWVyV7U6rEOZAJ08ANKdiqzMP8AkvJaM8O13C48yVQ+Dmz+i3M7d33cEs2XMmGeYxhpZHbsolv3pCuskrHkM5Pe5BadqGPqGMD7NaBicdgv1WjjbZxS0TmxOcW5kmw3m2pPeq7Z20EmXNGwYAkG3UcbdR48DWLNA+F2F4t9+5LRjkbILtKRbx7prMTJBZJOLLwR/wDtbx58+tadDyq6KzJc279o+R94JSoow84mZH1UQrS4eX68UqejD+oPqDXo/wBOePY5p+/dqy+kx24hXGwflAGi4pbf8RBcfvKNR5i/kKxankgjpQnuPsflOx1mx/j+FeYLGRzpmidXXqpBHlpwPhWQ+NzDheLHinGvDs2lasRHVJCsBSzFwBgQRcHQg8Khm03GqsyIsVGYVzh8VDEx0XNGhP1on1jHmrLl9RW1IBUUr5W7bOI3OGTvEG/is9l4pmsPYOw6eBFl07XxzHF9nEbSiLs0P2DKbyS/uxr72FcomNZSmWTq3ueOHIDvcfJdqHF82ButreOp7gPNVeyoVhjWOMWVQAPTr1NZUkrpXl79SnGxhjQ1ugTeCSugqJC3T4hEUu7KijizEKo8ydBVjWlxs0XKrJAFyo/be/yLdcKvaN/eNcRjyHF/gPGtWn5Ke7OXIbtv4+5JZ9R/BQuMxsk0maRmllbRRa7H7qKOA8AK24444WWaAAPuZSxdnc5n7orLdjcc3EuMAPNYOKjxkPBj93h1vWPWcp36EPj8fOqvjpy7N/h8q4xE4Rbn0W4BY8lFyBc1jtaXFNkgKAxO2cPPiEnxUYbDNH2REi5vm04Y51dfqlhYZvDwNbTKeWOIxxGz73y/cLZWO225IGVj3hzxlpnsPFOYMuOxJZGXscK0Rgmisbkqe1ivqrKRlBtw050o69PFZw6T74gfI9varhaV9xoLWI8wq2NCxsKSjjL3WCYc4NF0zjQAWFabWhosEoTc3KyqS4ihCKEIoQihCKELTi8MsilWGh948RUJI2yNwuUmPLDcKNx2DaFsreh5EVhzQuidYrUjkDxcKSk3aynJD3UkLdrIWvIEvfsk6Ann761G8p4hjlzLeq22V/5Hs3eCSdR2OFmh1O224LFoe0xAXB5Yhh1KtLa6k8oSL2cA6knhc8+Mw/m4C6qu7Gbhu3/24cPtoluOS0OWHIn248U02PvHHNZW7jm4B17OQjRjGx9oX5caVqeT5IrubmPMX0xDZ6K6Gqa/I5HyPYu/aey4sQuWVQbcDwZfI8R+VUU9VLA68Zt6eCtlhZILOCitq7mTR3MJ7VOnCQenBvT3V6Gm5YiflJ0T5fI+5rMlonszbmPNIYZ5IJO6zxSDjYlH9eBt51pkRytzs4eISoJa7cVR4LfvFJo5SUfeXK3vSw94NIS8kwP6tx94/KYZVSN1zTNN/kI78Dg/cZW/xZaQfyI/9rx33HpdMtrhtb4fQle8e2oMQisgdZY2DJmUdQSCQT0B8wKtoaCogeWusWOFjY+eg+lV1E8crQRfEMwtWytsxLLNiHDl5GOUAXsmlhcnjoPcK5Vcn1D444I7YWjPPU+H26lBURh7pXXufRNTvqo9mJyfvFV/ItVDOQ5f3PHdc/CtdXtOjT32/K5MTvriW0QJF4gZ297afy09FyPCzrEu8h5Z+aXdVSO0y+/diRYvHPKwMrvI9+6CSxv91eXoK0o4mRN6AAH3U/KXc+56RuU92PudiZ7Fx2EfVxeQ+Scv3iKSn5Thjyb0jw08fhWshkfwHn4L0DYG7kGEH0a3cjvSNrIfXkPAWFYdRWSznpHLdsTccLY9Nd6y2ttwROIYkM2JYXWJTaw4Z3Y6InjqegNchpi9vOPNm7/YDaUPlDThGZ3KK3gwrS4h4Zgsr4g5cJOXtFCATnQAaCRSLaasbX6VrUzwyIPZcBvWbbM7j2HyScrS55a7O+h2D8+qebM2RM+JMsqCGRTknyjPh8VHY5SAxuHGmpH9KUlnjbFgacQOY2OadvcrWRuL8RFjt3FV+HgAAVFAHIAWA9BwrOAdI7eU0SGhM4IQo8eZrSjjDBYJVzi43W2rFFFCEUIRQhFCEUIRQhFCFoxeFWVSri4+I8RUJI2yNwuUmPLTcKS2js5oTrqvJuXr0NYs9O6I8N60ophIOKnNr7PYYZosKoUE95VspKk3cLfTMeGulqZpKhpqBJUG+4nPPZfbYcFVPCREWRC33O3FLXkEUFoS7Z2CQQyr3opb6kEi9l48wDzp5rTLPeWwsLuc05Ob3b9NhtsSxIZH0L55AEaH8Jhs15MPPHhmlMyvGWu3toVtfXmh1tfUdaWmEc8Lp2twkOtlob8N422yVsZdFIIibgjvFvZPJMbGrBWkRWPBSwBPkCbmkWxSOaXNaSBttkmXPaDYkXWWLwccoyyorj7wBt5dK7FNJGbscR2Lj42vFnC6RYrcfDPqhkjP3WzL7mBPuNaUfLFQ3rWPaPiyVfQxnS4+8Usm3Bk+pOp/EhHxBP5U4zltv7mHuKoNC7Y7yXK242K5NCf3mH/RV45Zp9od4D5UDRy7LefwiPcXF8Lwj99j/wBFdPLFPud4D5QKObh4/hdsHyfzH2541/CjN+ZFUu5aj/aw95t8qYo37XBN8HuBh11keWTwuEX3KL/GlZOWJndUAefr8KwUbP3ElUmzdlwwC0MSJ4qO8fNuJ9TSEtRJL13EphkTGdUWXVHi0LlA6l1ALIGGYA8CRxFQLHBocRlvXcQvbapOTez5xFiYlV8PNkmEJLC7OgOZLj2JAfq34EEE1qCh5p7HkhzbjF2HbxHFJmoxtc21jnbu90kXBvLF2asxxEKCbDtmIafDSjM0RYHMSCSvnpzpznGsfiI6LjZ2WQcNDbTil8JcLDUC44g7FWbN2SZ4ws+Hjhwy5TFhx+0VgQRIzqRlPEZRyJueIrOlnEbrseXP2u2dgHv4JpkeMWcLDYFUxxljYUnHG55sFe5waM0xhhCjx5mtGOMMFglXOLjmtlWKKKEIoQihCKEIoQihCKEIoQihCxkjDAhgCDxBrhAIsV0EjMKc2lsErdotR9nmPLrWZPREZx+Cdiqb5P8AFTW0dmpLbOGV0vldSVdDzseXkaogqZICQNDqCMj2hXSRMksT3EarDZmyFidpCzySNoZJCC1vsiwAA/pU56x0rAwANaNg07VCKnaxxdcknaVMYrFRs7zMqkTEQzQOQZ4yO6GT4G1unptRxyNa2JpIwdJrxfCdtj6LPe9pJeR1si06jZkm2LiljxEEOHxEgLIS+e0ihUVVVspA1YjWxGtzScT45IHyyxiwOVsjcm9r8Nl1e9r2yNYxx0zvnplout94GSeOBlDkskcsi3VVkcEqoBvfQXIvpcVUKIPidKDbIloOZIGp2b9ymagteGEX0BPErc28gWUxPh5w9s1lVZLre2ayMTa/hXBQ4o+cbI22mZIz1tmF01NnYS038fRdGF3khkYKolN3yX7J8ua9rZgLDXneovoZWNxHDpfrC+/TVdbUMcbC+7QrNt5IA+XM1s/ZmTI3ZB+GTtLZb3041wUMxbisNL2uL2321QaiO9uNr2y8V1bV2oIAndZ3kYJGi2uzeZ0AA1JNQp4DKTnYAXJKlLIGWyuToEn2rvTLGky9iI8RGquFY9ojRlgpdSpF7X1GlOwULHuacV2E2uMiDa9je+qWkqXNBFrOGfcme7e0O1z/ANo+cEWOZYjHGt791TqG4a6k1RVxc3boYe+57/6Cthfiv0r91gprFQSnG4lsLG5xCTRsHBUR5DEmaOQki4bkBrfXStJj2CnjErhgLTlne+I2I7Em5rudcWDMHu0GRTaHYvzlzK0ZjhxEYM0b3WWKdNElTTja+ul7XPG1Lmp5luAOu5pyI0LTqCrRFjOIiwIzG0EbVRbL2VHCkSgZmiTIkjAZwulxcDQGw0HSkpZ3yOcdLm5GxMMjDQBuTmDDE8dB8anFTl2bsgoPlAyC70QAWFPNaGiwS5JOZWVSXEUIRQhFCEUIRQhFCEUIRQhFCEUIRQhFCFyY3Z0cvtDX7Q0P+frVMsDJOsO9WMlczRIcXsKRNU748NG939KzpKJ7ern6pxlS065JQ+GXPmZFzjmVGYepFxS+ORowXIG7P0V2FpOKw7VoOzwJXnU/SNGEXNqq2NxoNeOp1q4VH6TYiOiDc21P0aKsxdMvGtrJJNu3IkaGOV5HEscrqcoVnDDO4JAINr860WcoxveQ5oAwloOdwLZD6Eo6kc1oIcSbgnTvKb4bDN8/llZSEEMaI3I94s1vKlHyt/w2xg54iSO6wVzWHn3OIysAk265KFQ74pGMrns+yPYnMxtcmPS/E94VoV1ngloYRhGeIYshuv7Jan6JsS4ZnK2Xp7rS7SRlxhRiElMp/szp2kBu2r5ytlU8b3qYwPAM+Etw9cGztNLXzPcoHE0nm7g36pFx23t7qm3jwMknYywgGSCTOFJsHBFmW/Ikc6zaOZjMTJNHC1924pueNzsLm6g3XK+zJMXM0k0fYp2EkIUsrOS/FjkJAA5a3vV4qGU8YZG7EcQdexAy2Z5qsxOldicLCxHHPsT3Y+GaKCKN2DMiKpYCwNha9qTnkEkrngWBN1fGwtYGnYumDDIrOyqA0hBcjixACi/kBaol7nANJyGi7hAJKYQYNm5WHj/SrmUz3a5Kt0zRomEGEVfE9TTscDWdqXdIXLoq5VooQihCKEIoQihCKEIoQihCKEIoQihCKEIoQihCKEIoQtU+HVxZlB8xUXMa7JwupNcW6FLptgxn2Sy+tx8f60q6ijOmSubUvGua45NgOPZZT53H9aodQuGhCtFU3aFobZMw+rfyI/rVRpJRs81MTx718+YSj6jVH/Hl/ipc8zeslwUn2Grv+PL/ABXOdZvW1NnSn6vvI/rUhSynYo88zeuiPZL8yB8atbRP2kKBqG7AuuLZSj2iT8BV7aNg1N1Uahx0XZFAq+yAPzphsbW6BVFxOq2VNRRQhFCEUIRQhFCEUIRQhFCEUIRQhFCEUIRQhFCEUIRQhFCEUIRQhFCEUIXw0IRQuL5Qur6KEL7QhFCEUIRQhFCEUIRQhFCEUIRQhFCEUIRQhf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2354" y="141890"/>
            <a:ext cx="1376362" cy="13763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CFF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Right to </a:t>
            </a:r>
            <a:r>
              <a:rPr lang="en-US" b="1" dirty="0" smtClean="0">
                <a:solidFill>
                  <a:srgbClr val="00B0F0"/>
                </a:solidFill>
              </a:rPr>
              <a:t>Choose</a:t>
            </a:r>
            <a:endParaRPr lang="en-US" b="1" dirty="0">
              <a:solidFill>
                <a:srgbClr val="00B0F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530725"/>
          </a:xfrm>
        </p:spPr>
        <p:txBody>
          <a:bodyPr/>
          <a:lstStyle/>
          <a:p>
            <a:r>
              <a:rPr lang="en-US" dirty="0" smtClean="0"/>
              <a:t>One of the main activities of the Federal Trade Commission (FTC) is to prevent one firm from using unfair practices to force competing firms out of business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pPr lvl="1"/>
            <a:r>
              <a:rPr lang="en-US" b="1" dirty="0" smtClean="0"/>
              <a:t>Monopoly</a:t>
            </a:r>
            <a:r>
              <a:rPr lang="en-US" dirty="0" smtClean="0"/>
              <a:t>: when a business has no competitors and controls the market for a product or service. </a:t>
            </a:r>
            <a:r>
              <a:rPr lang="en-US" b="1" i="1" dirty="0" smtClean="0">
                <a:solidFill>
                  <a:srgbClr val="7030A0"/>
                </a:solidFill>
              </a:rPr>
              <a:t>Monopolies limit the right to choose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2050" name="Picture 2" descr="http://www.retailcapital.com/wp-content/uploads/2012/05/BusinessCashAdvanceMonopoly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5029200"/>
            <a:ext cx="1720516" cy="17205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CFF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Right to be </a:t>
            </a:r>
            <a:r>
              <a:rPr lang="en-US" b="1" dirty="0" smtClean="0">
                <a:solidFill>
                  <a:srgbClr val="00B0F0"/>
                </a:solidFill>
              </a:rPr>
              <a:t>Heard</a:t>
            </a:r>
            <a:endParaRPr lang="en-US" b="1" dirty="0">
              <a:solidFill>
                <a:srgbClr val="00B0F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7706"/>
            <a:ext cx="8458200" cy="4450819"/>
          </a:xfrm>
        </p:spPr>
        <p:txBody>
          <a:bodyPr/>
          <a:lstStyle/>
          <a:p>
            <a:r>
              <a:rPr lang="en-US" sz="2400" b="1" dirty="0" smtClean="0"/>
              <a:t>Office of Consumer Affairs (OCA) 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dirty="0" smtClean="0"/>
              <a:t>coordinates </a:t>
            </a:r>
            <a:r>
              <a:rPr lang="en-US" sz="2400" dirty="0" smtClean="0"/>
              <a:t>and advises other federal agencies on issues of interest to consumers</a:t>
            </a:r>
            <a:r>
              <a:rPr lang="en-US" sz="2400" dirty="0" smtClean="0"/>
              <a:t>.</a:t>
            </a:r>
          </a:p>
          <a:p>
            <a:pPr lvl="3"/>
            <a:endParaRPr lang="en-US" sz="1400" dirty="0" smtClean="0"/>
          </a:p>
          <a:p>
            <a:r>
              <a:rPr lang="en-US" sz="2400" u="sng" dirty="0" smtClean="0"/>
              <a:t>Primary Concerns</a:t>
            </a:r>
            <a:r>
              <a:rPr lang="en-US" sz="2400" dirty="0" smtClean="0"/>
              <a:t>: 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2000" dirty="0" smtClean="0"/>
              <a:t>Represent the interests of consumers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2000" dirty="0" smtClean="0"/>
              <a:t>To develop consumer information materials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2000" dirty="0" smtClean="0"/>
              <a:t>To assist other agencies in responding to complaints</a:t>
            </a:r>
            <a:r>
              <a:rPr lang="en-US" sz="2000" dirty="0" smtClean="0"/>
              <a:t>.</a:t>
            </a:r>
          </a:p>
          <a:p>
            <a:pPr marL="2228850" lvl="4" indent="-514350">
              <a:buFont typeface="+mj-lt"/>
              <a:buAutoNum type="arabicPeriod"/>
            </a:pPr>
            <a:endParaRPr lang="en-US" sz="1400" dirty="0" smtClean="0"/>
          </a:p>
          <a:p>
            <a:pPr marL="514350" indent="-514350"/>
            <a:r>
              <a:rPr lang="en-US" sz="2400" dirty="0" smtClean="0"/>
              <a:t>Other Agencies:</a:t>
            </a:r>
          </a:p>
          <a:p>
            <a:pPr marL="914400" lvl="1" indent="-514350"/>
            <a:r>
              <a:rPr lang="en-US" sz="2000" dirty="0" smtClean="0"/>
              <a:t>Federal </a:t>
            </a:r>
            <a:r>
              <a:rPr lang="en-US" sz="2000" dirty="0" smtClean="0"/>
              <a:t>Trade Commission (FTC),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Office </a:t>
            </a:r>
            <a:r>
              <a:rPr lang="en-US" sz="2000" dirty="0" smtClean="0"/>
              <a:t>of the Attorney General,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Department </a:t>
            </a:r>
            <a:r>
              <a:rPr lang="en-US" sz="2000" dirty="0" smtClean="0"/>
              <a:t>of Consumer </a:t>
            </a:r>
            <a:r>
              <a:rPr lang="en-US" sz="2000" dirty="0" smtClean="0"/>
              <a:t>Affairs,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 smtClean="0"/>
              <a:t>Better Business Bureau</a:t>
            </a:r>
            <a:endParaRPr lang="en-US" sz="2000" dirty="0" smtClean="0"/>
          </a:p>
        </p:txBody>
      </p:sp>
      <p:pic>
        <p:nvPicPr>
          <p:cNvPr id="4098" name="Picture 2" descr="http://www.tellurideva.com/wp-content/uploads/2014/01/Customer-Servic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1956" y="76200"/>
            <a:ext cx="2466975" cy="14515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CFF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Right to a </a:t>
            </a:r>
            <a:r>
              <a:rPr lang="en-US" b="1" dirty="0" smtClean="0">
                <a:solidFill>
                  <a:srgbClr val="00B0F0"/>
                </a:solidFill>
              </a:rPr>
              <a:t>Remedy</a:t>
            </a:r>
            <a:endParaRPr lang="en-US" b="1" dirty="0">
              <a:solidFill>
                <a:srgbClr val="00B0F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530725"/>
          </a:xfrm>
        </p:spPr>
        <p:txBody>
          <a:bodyPr/>
          <a:lstStyle/>
          <a:p>
            <a:r>
              <a:rPr lang="en-US" sz="2200" dirty="0" smtClean="0"/>
              <a:t>As a result of the consumer movement, many new laws were passed to provide assurances that consumers could seek a </a:t>
            </a:r>
            <a:r>
              <a:rPr lang="en-US" sz="2200" u="sng" dirty="0" smtClean="0"/>
              <a:t>legal remedy</a:t>
            </a:r>
            <a:r>
              <a:rPr lang="en-US" sz="2200" dirty="0" smtClean="0"/>
              <a:t> if they were wronged.</a:t>
            </a:r>
          </a:p>
          <a:p>
            <a:pPr lvl="2"/>
            <a:endParaRPr lang="en-US" sz="1600" dirty="0" smtClean="0"/>
          </a:p>
          <a:p>
            <a:r>
              <a:rPr lang="en-US" sz="2200" dirty="0" smtClean="0"/>
              <a:t>A form of remedy that consumers have is the protection provided through a guarantee (or warranty). </a:t>
            </a:r>
          </a:p>
          <a:p>
            <a:pPr lvl="2"/>
            <a:endParaRPr lang="en-US" sz="1600" dirty="0" smtClean="0"/>
          </a:p>
          <a:p>
            <a:pPr lvl="1"/>
            <a:r>
              <a:rPr lang="en-US" sz="2000" dirty="0" smtClean="0"/>
              <a:t>A </a:t>
            </a:r>
            <a:r>
              <a:rPr lang="en-US" sz="2000" b="1" dirty="0" smtClean="0"/>
              <a:t>guarantee</a:t>
            </a:r>
            <a:r>
              <a:rPr lang="en-US" sz="2000" dirty="0" smtClean="0"/>
              <a:t> is a promise by the manufacturer or dealer, usually in writing, that a product is of a certain quality</a:t>
            </a:r>
            <a:r>
              <a:rPr lang="en-US" sz="2000" dirty="0" smtClean="0"/>
              <a:t>.</a:t>
            </a:r>
          </a:p>
          <a:p>
            <a:pPr lvl="1"/>
            <a:endParaRPr lang="en-US" sz="2000" dirty="0" smtClean="0"/>
          </a:p>
          <a:p>
            <a:pPr lvl="1"/>
            <a:r>
              <a:rPr lang="en-US" sz="2000" dirty="0" smtClean="0"/>
              <a:t>May promise defective parts be replaced only if it occurred within state a limited time offering</a:t>
            </a:r>
          </a:p>
          <a:p>
            <a:pPr lvl="1"/>
            <a:r>
              <a:rPr lang="en-US" sz="2000" dirty="0" smtClean="0"/>
              <a:t>NO guarantee covers damages from misuse. </a:t>
            </a:r>
          </a:p>
          <a:p>
            <a:pPr lvl="1"/>
            <a:r>
              <a:rPr lang="en-US" sz="2000" dirty="0" smtClean="0"/>
              <a:t>Keep a copy for evidence if ever needed. </a:t>
            </a:r>
            <a:endParaRPr lang="en-US" sz="2000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CFF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Right to a </a:t>
            </a:r>
            <a:r>
              <a:rPr lang="en-US" b="1" dirty="0" smtClean="0">
                <a:solidFill>
                  <a:srgbClr val="00B0F0"/>
                </a:solidFill>
              </a:rPr>
              <a:t>Remedy</a:t>
            </a:r>
            <a:endParaRPr lang="en-US" b="1" dirty="0">
              <a:solidFill>
                <a:srgbClr val="00B0F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8839200" cy="4530725"/>
          </a:xfrm>
        </p:spPr>
        <p:txBody>
          <a:bodyPr/>
          <a:lstStyle/>
          <a:p>
            <a:r>
              <a:rPr lang="en-US" b="1" dirty="0" smtClean="0"/>
              <a:t>Express Warranties </a:t>
            </a:r>
          </a:p>
          <a:p>
            <a:pPr lvl="1"/>
            <a:r>
              <a:rPr lang="en-US" dirty="0" smtClean="0"/>
              <a:t>A guarantee made </a:t>
            </a:r>
            <a:r>
              <a:rPr lang="en-US" dirty="0"/>
              <a:t>orally or in writing and promise a specific quality of performance</a:t>
            </a:r>
          </a:p>
          <a:p>
            <a:pPr lvl="1"/>
            <a:r>
              <a:rPr lang="en-US" dirty="0" smtClean="0"/>
              <a:t>Frequently in the form of statements like these: </a:t>
            </a:r>
            <a:br>
              <a:rPr lang="en-US" dirty="0" smtClean="0"/>
            </a:br>
            <a:r>
              <a:rPr lang="en-US" dirty="0" smtClean="0"/>
              <a:t>“The sweater will not shrink more than 3 percent”</a:t>
            </a:r>
          </a:p>
          <a:p>
            <a:pPr lvl="1">
              <a:buNone/>
            </a:pPr>
            <a:endParaRPr lang="en-US" sz="1200" dirty="0" smtClean="0"/>
          </a:p>
          <a:p>
            <a:r>
              <a:rPr lang="en-US" b="1" dirty="0" smtClean="0"/>
              <a:t>Implied warranties </a:t>
            </a:r>
          </a:p>
          <a:p>
            <a:pPr lvl="1"/>
            <a:r>
              <a:rPr lang="en-US" dirty="0" smtClean="0"/>
              <a:t>are not written and are imposed by law. </a:t>
            </a:r>
          </a:p>
          <a:p>
            <a:pPr lvl="1"/>
            <a:r>
              <a:rPr lang="en-US" dirty="0" smtClean="0"/>
              <a:t>They are understood to apply even through they have not been stated either orally or in writing. </a:t>
            </a:r>
            <a:br>
              <a:rPr lang="en-US" dirty="0" smtClean="0"/>
            </a:br>
            <a:r>
              <a:rPr lang="en-US" sz="2000" i="1" dirty="0" smtClean="0"/>
              <a:t>(i.e. healthcare products </a:t>
            </a:r>
            <a:r>
              <a:rPr lang="en-US" sz="2000" i="1" u="sng" dirty="0" smtClean="0"/>
              <a:t>over the counter</a:t>
            </a:r>
            <a:r>
              <a:rPr lang="en-US" sz="2000" i="1" dirty="0" smtClean="0"/>
              <a:t> will not harm </a:t>
            </a:r>
            <a:r>
              <a:rPr lang="en-US" sz="2000" i="1" dirty="0" smtClean="0"/>
              <a:t>you as long as you use them as directed)</a:t>
            </a:r>
            <a:endParaRPr lang="en-US" sz="2000" i="1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CFF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Right to </a:t>
            </a:r>
            <a:r>
              <a:rPr lang="en-US" b="1" dirty="0" smtClean="0">
                <a:solidFill>
                  <a:srgbClr val="00B0F0"/>
                </a:solidFill>
              </a:rPr>
              <a:t>Consumer Education</a:t>
            </a:r>
            <a:endParaRPr lang="en-US" b="1" dirty="0">
              <a:solidFill>
                <a:srgbClr val="00B0F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Educated consumers are aware that their decisions not only affect their lifestyle,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but </a:t>
            </a:r>
            <a:r>
              <a:rPr lang="en-US" dirty="0" smtClean="0"/>
              <a:t>also have economic implications.</a:t>
            </a:r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5122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432344"/>
            <a:ext cx="7391400" cy="335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CFF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Right to </a:t>
            </a:r>
            <a:r>
              <a:rPr lang="en-US" b="1" dirty="0" smtClean="0">
                <a:solidFill>
                  <a:srgbClr val="00B0F0"/>
                </a:solidFill>
              </a:rPr>
              <a:t>Service</a:t>
            </a:r>
            <a:endParaRPr lang="en-US" b="1" dirty="0">
              <a:solidFill>
                <a:srgbClr val="00B0F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10600" cy="4530725"/>
          </a:xfrm>
        </p:spPr>
        <p:txBody>
          <a:bodyPr/>
          <a:lstStyle/>
          <a:p>
            <a:r>
              <a:rPr lang="en-US" dirty="0" smtClean="0"/>
              <a:t>Consumers can </a:t>
            </a:r>
            <a:r>
              <a:rPr lang="en-US" dirty="0" smtClean="0"/>
              <a:t>expect: </a:t>
            </a:r>
          </a:p>
          <a:p>
            <a:pPr lvl="1"/>
            <a:r>
              <a:rPr lang="en-US" sz="2350" dirty="0" smtClean="0"/>
              <a:t>convenience</a:t>
            </a:r>
            <a:r>
              <a:rPr lang="en-US" sz="2350" dirty="0" smtClean="0"/>
              <a:t>, </a:t>
            </a:r>
            <a:endParaRPr lang="en-US" sz="2350" dirty="0" smtClean="0"/>
          </a:p>
          <a:p>
            <a:pPr lvl="1"/>
            <a:r>
              <a:rPr lang="en-US" sz="2350" dirty="0" smtClean="0"/>
              <a:t>courtesy</a:t>
            </a:r>
            <a:r>
              <a:rPr lang="en-US" sz="2350" dirty="0" smtClean="0"/>
              <a:t>, </a:t>
            </a:r>
            <a:endParaRPr lang="en-US" sz="2350" dirty="0" smtClean="0"/>
          </a:p>
          <a:p>
            <a:pPr lvl="1"/>
            <a:r>
              <a:rPr lang="en-US" sz="2350" dirty="0" smtClean="0"/>
              <a:t>and </a:t>
            </a:r>
            <a:r>
              <a:rPr lang="en-US" sz="2350" dirty="0" smtClean="0"/>
              <a:t>responsiveness to consumer </a:t>
            </a:r>
            <a:r>
              <a:rPr lang="en-US" sz="2350" dirty="0" smtClean="0"/>
              <a:t>problems/needs</a:t>
            </a:r>
            <a:r>
              <a:rPr lang="en-US" sz="2350" dirty="0" smtClean="0"/>
              <a:t>.</a:t>
            </a:r>
          </a:p>
          <a:p>
            <a:endParaRPr lang="en-US" dirty="0" smtClean="0"/>
          </a:p>
          <a:p>
            <a:r>
              <a:rPr lang="en-US" b="1" dirty="0" smtClean="0">
                <a:solidFill>
                  <a:srgbClr val="7030A0"/>
                </a:solidFill>
              </a:rPr>
              <a:t>Encourages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smtClean="0"/>
              <a:t>businesses to take steps necessary to ensure that products/services meet the quality and performance levels </a:t>
            </a:r>
            <a:r>
              <a:rPr lang="en-US" b="1" dirty="0" smtClean="0">
                <a:solidFill>
                  <a:srgbClr val="7030A0"/>
                </a:solidFill>
              </a:rPr>
              <a:t>claimed</a:t>
            </a:r>
            <a:r>
              <a:rPr lang="en-US" dirty="0" smtClean="0"/>
              <a:t> for those products and services.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1"/>
            <a:ext cx="8686800" cy="1265238"/>
          </a:xfrm>
        </p:spPr>
        <p:txBody>
          <a:bodyPr/>
          <a:lstStyle/>
          <a:p>
            <a:r>
              <a:rPr lang="en-US" b="1" dirty="0" smtClean="0"/>
              <a:t>Product-Testing Organizations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8839200" cy="4530725"/>
          </a:xfrm>
        </p:spPr>
        <p:txBody>
          <a:bodyPr/>
          <a:lstStyle/>
          <a:p>
            <a:r>
              <a:rPr lang="en-US" dirty="0" smtClean="0"/>
              <a:t>Main Purpose: </a:t>
            </a:r>
          </a:p>
          <a:p>
            <a:pPr lvl="1"/>
            <a:r>
              <a:rPr lang="en-US" dirty="0" smtClean="0"/>
              <a:t>Testing of products and services</a:t>
            </a:r>
          </a:p>
          <a:p>
            <a:endParaRPr lang="en-US" sz="2400" dirty="0" smtClean="0"/>
          </a:p>
          <a:p>
            <a:r>
              <a:rPr lang="en-US" sz="2400" b="1" dirty="0" smtClean="0"/>
              <a:t>Underwriters Laboratories Inc</a:t>
            </a:r>
            <a:r>
              <a:rPr lang="en-US" sz="2400" dirty="0" smtClean="0"/>
              <a:t>.  </a:t>
            </a:r>
          </a:p>
          <a:p>
            <a:pPr lvl="1"/>
            <a:r>
              <a:rPr lang="en-US" sz="2000" dirty="0" smtClean="0"/>
              <a:t>tests electrical components of products from </a:t>
            </a:r>
            <a:br>
              <a:rPr lang="en-US" sz="2000" dirty="0" smtClean="0"/>
            </a:br>
            <a:r>
              <a:rPr lang="en-US" sz="2000" dirty="0" smtClean="0"/>
              <a:t>all over the work for fire and electrical safety.</a:t>
            </a:r>
          </a:p>
        </p:txBody>
      </p:sp>
      <p:pic>
        <p:nvPicPr>
          <p:cNvPr id="4098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2514600"/>
            <a:ext cx="2590800" cy="872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4038600"/>
            <a:ext cx="5125822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Your Consumer Responsibilities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Consumer Responsibilities: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Be Honest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Be Reasonable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Report Unethical Practices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Be Informed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Be Involved</a:t>
            </a:r>
          </a:p>
          <a:p>
            <a:pPr marL="914400" lvl="1" indent="-514350">
              <a:buNone/>
            </a:pPr>
            <a:endParaRPr lang="en-US" dirty="0"/>
          </a:p>
        </p:txBody>
      </p:sp>
      <p:pic>
        <p:nvPicPr>
          <p:cNvPr id="3074" name="Picture 2" descr="http://facs.phillipmartin.info/facs_consumerism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2626" y="3810000"/>
            <a:ext cx="5936124" cy="294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 Honest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As a responsible consumer, you must be as honest with a business as you it to be with you. </a:t>
            </a:r>
            <a:r>
              <a:rPr lang="en-US" sz="2000" i="1" dirty="0" smtClean="0"/>
              <a:t>(i.e. tell the cashier that you received too much change)</a:t>
            </a:r>
          </a:p>
          <a:p>
            <a:endParaRPr lang="en-US" sz="2400" dirty="0" smtClean="0"/>
          </a:p>
          <a:p>
            <a:r>
              <a:rPr lang="en-US" sz="2400" dirty="0" smtClean="0"/>
              <a:t>Dishonesty, </a:t>
            </a:r>
            <a:r>
              <a:rPr lang="en-US" sz="2400" i="1" dirty="0" smtClean="0"/>
              <a:t>in addition to being illegal and unethical</a:t>
            </a:r>
            <a:r>
              <a:rPr lang="en-US" sz="2400" dirty="0" smtClean="0"/>
              <a:t>, usually results in </a:t>
            </a:r>
            <a:r>
              <a:rPr lang="en-US" sz="2400" dirty="0" smtClean="0">
                <a:solidFill>
                  <a:srgbClr val="00B0F0"/>
                </a:solidFill>
              </a:rPr>
              <a:t>higher prices </a:t>
            </a:r>
            <a:r>
              <a:rPr lang="en-US" sz="2400" dirty="0" smtClean="0"/>
              <a:t>for all consumers</a:t>
            </a:r>
            <a:r>
              <a:rPr lang="en-US" sz="2400" dirty="0" smtClean="0"/>
              <a:t>.  (shoplifting</a:t>
            </a:r>
            <a:r>
              <a:rPr lang="en-US" sz="2400" dirty="0" smtClean="0"/>
              <a:t> = higher prices)</a:t>
            </a:r>
            <a:endParaRPr lang="en-US" sz="24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419599"/>
            <a:ext cx="4148138" cy="2179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http://www.frontpagemag.com/wp-content/uploads/2014/05/Shoplifting-Is-Crime-Sign-S-7247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4419599"/>
            <a:ext cx="3048000" cy="2209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 Reasonable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105400"/>
          </a:xfrm>
        </p:spPr>
        <p:txBody>
          <a:bodyPr/>
          <a:lstStyle/>
          <a:p>
            <a:r>
              <a:rPr lang="en-US" sz="2000" dirty="0" smtClean="0"/>
              <a:t>If you are dissatisfied with a product or service,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you </a:t>
            </a:r>
            <a:r>
              <a:rPr lang="en-US" sz="2000" dirty="0" smtClean="0"/>
              <a:t>should complain in a reasonable way.</a:t>
            </a:r>
          </a:p>
          <a:p>
            <a:pPr lvl="1"/>
            <a:endParaRPr lang="en-US" sz="1600" dirty="0" smtClean="0"/>
          </a:p>
          <a:p>
            <a:r>
              <a:rPr lang="en-US" sz="2000" dirty="0" smtClean="0"/>
              <a:t>If you believe that your complaint is not handled fairly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by </a:t>
            </a:r>
            <a:r>
              <a:rPr lang="en-US" sz="2000" dirty="0" smtClean="0"/>
              <a:t>the sales person or the customer service department, take the matter up with the </a:t>
            </a:r>
            <a:r>
              <a:rPr lang="en-US" sz="2000" u="sng" dirty="0" smtClean="0"/>
              <a:t>owner</a:t>
            </a:r>
            <a:r>
              <a:rPr lang="en-US" sz="2000" dirty="0" smtClean="0"/>
              <a:t> or an official of the firm.</a:t>
            </a:r>
          </a:p>
          <a:p>
            <a:pPr lvl="1"/>
            <a:endParaRPr lang="en-US" sz="1600" dirty="0" smtClean="0"/>
          </a:p>
          <a:p>
            <a:r>
              <a:rPr lang="en-US" sz="2000" dirty="0"/>
              <a:t>If you fail to receive a fair adjustment,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you </a:t>
            </a:r>
            <a:r>
              <a:rPr lang="en-US" sz="2000" dirty="0"/>
              <a:t>can contact one of the following: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1600" dirty="0"/>
              <a:t>Better Business Bureau (BBB)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1600" dirty="0"/>
              <a:t>Local or state consumer affairs agency or the 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/>
              <a:t>attorney </a:t>
            </a:r>
            <a:r>
              <a:rPr lang="en-US" sz="1600" dirty="0"/>
              <a:t>general’s office in your state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1600" dirty="0"/>
              <a:t>A lawyer or the Legal Aid Society if the problem is quite serious. 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1600" dirty="0"/>
              <a:t>In larger cities, the small claims court, </a:t>
            </a:r>
            <a:r>
              <a:rPr lang="en-US" sz="1600" dirty="0" smtClean="0"/>
              <a:t>which </a:t>
            </a:r>
            <a:r>
              <a:rPr lang="en-US" sz="1600" dirty="0"/>
              <a:t>is operated for filing small claims only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1600" dirty="0"/>
              <a:t>A consumer help department</a:t>
            </a:r>
          </a:p>
          <a:p>
            <a:endParaRPr lang="en-US" sz="2400" dirty="0" smtClean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599" y="1"/>
            <a:ext cx="2048841" cy="19851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Report Unethical Practices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 a responsible consumer, you should report unethical business practices to prevent other consumers from becoming victims. </a:t>
            </a:r>
            <a:endParaRPr lang="en-US" dirty="0"/>
          </a:p>
        </p:txBody>
      </p:sp>
      <p:pic>
        <p:nvPicPr>
          <p:cNvPr id="5122" name="Picture 2" descr="http://www.newlondon.k12.wi.us/msfiles/library/vide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3048000"/>
            <a:ext cx="6096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growmap.com/wp-content/uploads/2009/12/ftc-logo-300x300.gif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6830" y="4371975"/>
            <a:ext cx="1162050" cy="11620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economics.mrdonn.org/la_advertising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0"/>
            <a:ext cx="4895460" cy="2704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 Informed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534400" cy="4419600"/>
          </a:xfrm>
        </p:spPr>
        <p:txBody>
          <a:bodyPr/>
          <a:lstStyle/>
          <a:p>
            <a:r>
              <a:rPr lang="en-US" dirty="0" smtClean="0"/>
              <a:t>The most important responsibility </a:t>
            </a:r>
            <a:br>
              <a:rPr lang="en-US" dirty="0" smtClean="0"/>
            </a:br>
            <a:r>
              <a:rPr lang="en-US" dirty="0" smtClean="0"/>
              <a:t>you have as a consumer is to be informed.</a:t>
            </a:r>
            <a:br>
              <a:rPr lang="en-US" dirty="0" smtClean="0"/>
            </a:br>
            <a:endParaRPr lang="en-US" dirty="0" smtClean="0"/>
          </a:p>
          <a:p>
            <a:pPr lvl="1"/>
            <a:r>
              <a:rPr lang="en-US" dirty="0"/>
              <a:t>F</a:t>
            </a:r>
            <a:r>
              <a:rPr lang="en-US" dirty="0" smtClean="0"/>
              <a:t>ind and use the information available to you.</a:t>
            </a:r>
            <a:br>
              <a:rPr lang="en-US" dirty="0" smtClean="0"/>
            </a:br>
            <a:endParaRPr lang="en-US" dirty="0" smtClean="0"/>
          </a:p>
          <a:p>
            <a:pPr lvl="1"/>
            <a:r>
              <a:rPr lang="en-US" dirty="0" smtClean="0"/>
              <a:t>Keep informed about your rights as a consumer</a:t>
            </a:r>
            <a:br>
              <a:rPr lang="en-US" dirty="0" smtClean="0"/>
            </a:br>
            <a:endParaRPr lang="en-US" dirty="0" smtClean="0"/>
          </a:p>
          <a:p>
            <a:pPr lvl="1"/>
            <a:r>
              <a:rPr lang="en-US" dirty="0" smtClean="0"/>
              <a:t>Learn about the laws and agencies that </a:t>
            </a:r>
            <a:br>
              <a:rPr lang="en-US" dirty="0" smtClean="0"/>
            </a:br>
            <a:r>
              <a:rPr lang="en-US" dirty="0" smtClean="0"/>
              <a:t>protect your rights and how to report a </a:t>
            </a:r>
            <a:br>
              <a:rPr lang="en-US" dirty="0" smtClean="0"/>
            </a:br>
            <a:r>
              <a:rPr lang="en-US" dirty="0" smtClean="0"/>
              <a:t>violation of your rights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 Involved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Involvement is </a:t>
            </a:r>
            <a:r>
              <a:rPr lang="en-US" dirty="0" smtClean="0"/>
              <a:t>important </a:t>
            </a:r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Citizen Responsibility -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Only </a:t>
            </a:r>
            <a:r>
              <a:rPr lang="en-US" dirty="0" smtClean="0"/>
              <a:t>when you become involved as a consumer can agencies do their jobs and legislative bodies pass appropriate laws.</a:t>
            </a:r>
            <a:endParaRPr lang="en-US" dirty="0"/>
          </a:p>
        </p:txBody>
      </p:sp>
      <p:pic>
        <p:nvPicPr>
          <p:cNvPr id="8194" name="Picture 2" descr="http://your.kingcounty.gov/elections/images/social/informedvoter.png?w=150&amp;h=150&amp;as=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9"/>
          <a:stretch/>
        </p:blipFill>
        <p:spPr bwMode="auto">
          <a:xfrm>
            <a:off x="5157536" y="2438400"/>
            <a:ext cx="2310063" cy="211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1"/>
            <a:ext cx="8686800" cy="1265238"/>
          </a:xfrm>
        </p:spPr>
        <p:txBody>
          <a:bodyPr/>
          <a:lstStyle/>
          <a:p>
            <a:r>
              <a:rPr lang="en-US" b="1" dirty="0" smtClean="0"/>
              <a:t>Product-Testing Organizations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8839200" cy="4530725"/>
          </a:xfrm>
        </p:spPr>
        <p:txBody>
          <a:bodyPr/>
          <a:lstStyle/>
          <a:p>
            <a:r>
              <a:rPr lang="en-US" sz="2400" dirty="0" smtClean="0"/>
              <a:t>Home Appliance Manufacturers (AHAM)</a:t>
            </a:r>
          </a:p>
          <a:p>
            <a:pPr lvl="1"/>
            <a:r>
              <a:rPr lang="en-US" sz="2000" dirty="0" smtClean="0"/>
              <a:t>develops and updates the </a:t>
            </a:r>
            <a:br>
              <a:rPr lang="en-US" sz="2000" dirty="0" smtClean="0"/>
            </a:br>
            <a:r>
              <a:rPr lang="en-US" sz="2000" dirty="0" smtClean="0"/>
              <a:t>performance standards of </a:t>
            </a:r>
            <a:br>
              <a:rPr lang="en-US" sz="2000" dirty="0" smtClean="0"/>
            </a:br>
            <a:r>
              <a:rPr lang="en-US" sz="2000" dirty="0" smtClean="0"/>
              <a:t>such appliances such as </a:t>
            </a:r>
            <a:br>
              <a:rPr lang="en-US" sz="2000" dirty="0" smtClean="0"/>
            </a:br>
            <a:r>
              <a:rPr lang="en-US" sz="2000" dirty="0" smtClean="0"/>
              <a:t>refrigerators, air conditioners, </a:t>
            </a:r>
            <a:br>
              <a:rPr lang="en-US" sz="2000" dirty="0" smtClean="0"/>
            </a:br>
            <a:r>
              <a:rPr lang="en-US" sz="2000" dirty="0" smtClean="0"/>
              <a:t>and freezers.</a:t>
            </a:r>
          </a:p>
          <a:p>
            <a:pPr lvl="1"/>
            <a:endParaRPr lang="en-US" sz="2000" dirty="0" smtClean="0"/>
          </a:p>
          <a:p>
            <a:pPr lvl="1"/>
            <a:endParaRPr lang="en-US" sz="2000" dirty="0"/>
          </a:p>
          <a:p>
            <a:pPr lvl="1"/>
            <a:endParaRPr lang="en-US" sz="2000" dirty="0" smtClean="0"/>
          </a:p>
          <a:p>
            <a:pPr lvl="1"/>
            <a:endParaRPr lang="en-US" sz="2000" dirty="0" smtClean="0"/>
          </a:p>
          <a:p>
            <a:r>
              <a:rPr lang="en-US" sz="2400" b="1" u="sng" dirty="0" smtClean="0"/>
              <a:t>AHAM Seal</a:t>
            </a:r>
            <a:r>
              <a:rPr lang="en-US" sz="2400" dirty="0" smtClean="0"/>
              <a:t> </a:t>
            </a:r>
            <a:br>
              <a:rPr lang="en-US" sz="2400" dirty="0" smtClean="0"/>
            </a:br>
            <a:r>
              <a:rPr lang="en-US" sz="2400" dirty="0" smtClean="0"/>
              <a:t>indicates that product has </a:t>
            </a:r>
            <a:br>
              <a:rPr lang="en-US" sz="2400" dirty="0" smtClean="0"/>
            </a:br>
            <a:r>
              <a:rPr lang="en-US" sz="2400" dirty="0" smtClean="0"/>
              <a:t>met performance standards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981200"/>
            <a:ext cx="3600450" cy="2919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 descr="http://www.aham.org/consumer/ht/a/GetImageAction/i/4944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4953000"/>
            <a:ext cx="1724025" cy="1590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www.aham.org/consumer/ht/a/GetImageAction/i/5557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625" y="4926402"/>
            <a:ext cx="1781675" cy="16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2779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Print Publishers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30725"/>
          </a:xfrm>
        </p:spPr>
        <p:txBody>
          <a:bodyPr/>
          <a:lstStyle/>
          <a:p>
            <a:r>
              <a:rPr lang="en-US" dirty="0" smtClean="0"/>
              <a:t>Report scientific, technical, and educational material about product and services. </a:t>
            </a:r>
          </a:p>
          <a:p>
            <a:r>
              <a:rPr lang="en-US" dirty="0" smtClean="0"/>
              <a:t>Some are Non-profit </a:t>
            </a:r>
            <a:r>
              <a:rPr lang="en-US" dirty="0"/>
              <a:t>O</a:t>
            </a:r>
            <a:r>
              <a:rPr lang="en-US" dirty="0" smtClean="0"/>
              <a:t>rganizations </a:t>
            </a:r>
            <a:br>
              <a:rPr lang="en-US" dirty="0" smtClean="0"/>
            </a:br>
            <a:r>
              <a:rPr lang="en-US" dirty="0" smtClean="0"/>
              <a:t>i.e. Consumers Union Inc. </a:t>
            </a:r>
            <a:endParaRPr lang="en-US" dirty="0"/>
          </a:p>
          <a:p>
            <a:pPr lvl="1"/>
            <a:r>
              <a:rPr lang="en-US" dirty="0" smtClean="0"/>
              <a:t>perform independent tests on consumer goods</a:t>
            </a:r>
          </a:p>
          <a:p>
            <a:pPr lvl="1"/>
            <a:r>
              <a:rPr lang="en-US" dirty="0" smtClean="0"/>
              <a:t>publish articles on the quality of the goods.</a:t>
            </a:r>
            <a:br>
              <a:rPr lang="en-US" dirty="0" smtClean="0"/>
            </a:br>
            <a:endParaRPr lang="en-US" dirty="0" smtClean="0"/>
          </a:p>
          <a:p>
            <a:pPr lvl="1"/>
            <a:r>
              <a:rPr lang="en-US" dirty="0" smtClean="0"/>
              <a:t>Findings are published in </a:t>
            </a:r>
            <a:br>
              <a:rPr lang="en-US" dirty="0" smtClean="0"/>
            </a:br>
            <a:r>
              <a:rPr lang="en-US" b="1" dirty="0" smtClean="0"/>
              <a:t>Consumer Reports</a:t>
            </a:r>
            <a:r>
              <a:rPr lang="en-US" dirty="0" smtClean="0"/>
              <a:t>.</a:t>
            </a:r>
          </a:p>
        </p:txBody>
      </p:sp>
      <p:pic>
        <p:nvPicPr>
          <p:cNvPr id="6" name="Picture 4" descr="http://upload.wikimedia.org/wikipedia/en/9/98/Consumer_Reports_cov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16725">
            <a:off x="5642686" y="4535620"/>
            <a:ext cx="1668628" cy="22130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Print Publishers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r>
              <a:rPr lang="en-US" sz="2400" dirty="0" smtClean="0"/>
              <a:t>Magazines will endorse products but only after the products have been tested. </a:t>
            </a:r>
          </a:p>
          <a:p>
            <a:pPr lvl="1"/>
            <a:r>
              <a:rPr lang="en-US" sz="2000" dirty="0" smtClean="0"/>
              <a:t>i.e. Good Housekeeping or Parents</a:t>
            </a:r>
          </a:p>
          <a:p>
            <a:pPr lvl="1"/>
            <a:r>
              <a:rPr lang="en-US" sz="2000" dirty="0" smtClean="0"/>
              <a:t>Any products in these magazines can display the magazines seal </a:t>
            </a:r>
          </a:p>
          <a:p>
            <a:pPr lvl="1"/>
            <a:endParaRPr lang="en-US" sz="2000" dirty="0"/>
          </a:p>
          <a:p>
            <a:pPr lvl="1"/>
            <a:r>
              <a:rPr lang="en-US" sz="2000" dirty="0" smtClean="0"/>
              <a:t>Good Housekeeping Seal</a:t>
            </a:r>
          </a:p>
          <a:p>
            <a:pPr lvl="2"/>
            <a:r>
              <a:rPr lang="en-US" sz="1600" dirty="0" smtClean="0"/>
              <a:t>promises the product will be replaced </a:t>
            </a:r>
            <a:br>
              <a:rPr lang="en-US" sz="1600" dirty="0" smtClean="0"/>
            </a:br>
            <a:r>
              <a:rPr lang="en-US" sz="1600" dirty="0" smtClean="0"/>
              <a:t>or money will be refunded if the product </a:t>
            </a:r>
            <a:br>
              <a:rPr lang="en-US" sz="1600" dirty="0" smtClean="0"/>
            </a:br>
            <a:r>
              <a:rPr lang="en-US" sz="1600" dirty="0" smtClean="0"/>
              <a:t>is found defective within one year of purchase</a:t>
            </a:r>
          </a:p>
          <a:p>
            <a:pPr lvl="2"/>
            <a:endParaRPr lang="en-US" sz="1600" dirty="0"/>
          </a:p>
          <a:p>
            <a:pPr lvl="1"/>
            <a:r>
              <a:rPr lang="en-US" dirty="0" smtClean="0"/>
              <a:t>Consumer Digest &amp; Bottom Line – specifically for providing objective consumer information</a:t>
            </a:r>
          </a:p>
        </p:txBody>
      </p:sp>
      <p:pic>
        <p:nvPicPr>
          <p:cNvPr id="6146" name="Picture 2" descr="http://www.louisefili.com/mobile/images/cs_ghk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955" y="3429000"/>
            <a:ext cx="2562225" cy="1295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1765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evel">
  <a:themeElements>
    <a:clrScheme name="Level 8">
      <a:dk1>
        <a:srgbClr val="000000"/>
      </a:dk1>
      <a:lt1>
        <a:srgbClr val="FFFFFF"/>
      </a:lt1>
      <a:dk2>
        <a:srgbClr val="999900"/>
      </a:dk2>
      <a:lt2>
        <a:srgbClr val="666600"/>
      </a:lt2>
      <a:accent1>
        <a:srgbClr val="99CC00"/>
      </a:accent1>
      <a:accent2>
        <a:srgbClr val="CCCC66"/>
      </a:accent2>
      <a:accent3>
        <a:srgbClr val="FFFFFF"/>
      </a:accent3>
      <a:accent4>
        <a:srgbClr val="000000"/>
      </a:accent4>
      <a:accent5>
        <a:srgbClr val="CAE2AA"/>
      </a:accent5>
      <a:accent6>
        <a:srgbClr val="B9B95C"/>
      </a:accent6>
      <a:hlink>
        <a:srgbClr val="FFCC00"/>
      </a:hlink>
      <a:folHlink>
        <a:srgbClr val="CC9900"/>
      </a:folHlink>
    </a:clrScheme>
    <a:fontScheme name="Level">
      <a:majorFont>
        <a:latin typeface="Garamond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Level</Template>
  <TotalTime>6252</TotalTime>
  <Words>2040</Words>
  <Application>Microsoft Office PowerPoint</Application>
  <PresentationFormat>On-screen Show (4:3)</PresentationFormat>
  <Paragraphs>476</Paragraphs>
  <Slides>65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66" baseType="lpstr">
      <vt:lpstr>Level</vt:lpstr>
      <vt:lpstr>Intro to Business </vt:lpstr>
      <vt:lpstr>GOALS</vt:lpstr>
      <vt:lpstr>The CONSUMER</vt:lpstr>
      <vt:lpstr>PowerPoint Presentation</vt:lpstr>
      <vt:lpstr>Consumer Information Organizations</vt:lpstr>
      <vt:lpstr>Product-Testing Organizations</vt:lpstr>
      <vt:lpstr>Product-Testing Organizations</vt:lpstr>
      <vt:lpstr>Print Publishers</vt:lpstr>
      <vt:lpstr>Print Publishers</vt:lpstr>
      <vt:lpstr>Print Publishers</vt:lpstr>
      <vt:lpstr>Broadcast Organizations</vt:lpstr>
      <vt:lpstr>Consumer Information  from Government</vt:lpstr>
      <vt:lpstr>Consumer Information  from Government</vt:lpstr>
      <vt:lpstr>Consumer Information  From Business</vt:lpstr>
      <vt:lpstr>Consumer Information  from Businesses</vt:lpstr>
      <vt:lpstr>Consumer Information  from Businesses</vt:lpstr>
      <vt:lpstr>Consumer Information  from Businesses</vt:lpstr>
      <vt:lpstr>Effective Consumer Practices</vt:lpstr>
      <vt:lpstr>Effective Consumer Practices</vt:lpstr>
      <vt:lpstr>PowerPoint Presentation</vt:lpstr>
      <vt:lpstr>PowerPoint Presentation</vt:lpstr>
      <vt:lpstr>Intro to Business </vt:lpstr>
      <vt:lpstr>GOALS</vt:lpstr>
      <vt:lpstr>DECISION-MAKING STEPS</vt:lpstr>
      <vt:lpstr>Developing Buying Skills</vt:lpstr>
      <vt:lpstr>PowerPoint Presentation</vt:lpstr>
      <vt:lpstr>PowerPoint Presentation</vt:lpstr>
      <vt:lpstr>Comparing Unit Prices</vt:lpstr>
      <vt:lpstr>PowerPoint Presentation</vt:lpstr>
      <vt:lpstr>Comparing Quality</vt:lpstr>
      <vt:lpstr>Comparing Service</vt:lpstr>
      <vt:lpstr>Comparing Sales</vt:lpstr>
      <vt:lpstr>Comparing Sales</vt:lpstr>
      <vt:lpstr>DECIDING HOW TO BUY</vt:lpstr>
      <vt:lpstr>BUSINESS REPUTATION</vt:lpstr>
      <vt:lpstr>BRAND NAMES</vt:lpstr>
      <vt:lpstr>BRAND NAMES</vt:lpstr>
      <vt:lpstr>PowerPoint Presentation</vt:lpstr>
      <vt:lpstr>TYPES OF MERCHANTS</vt:lpstr>
      <vt:lpstr>TYPES OF MERCHANTS</vt:lpstr>
      <vt:lpstr>DECIDING TO BUY</vt:lpstr>
      <vt:lpstr>EFFICIENT SHOPPING</vt:lpstr>
      <vt:lpstr>Effect of Economic Conditions on Buying Decisions</vt:lpstr>
      <vt:lpstr>PowerPoint Presentation</vt:lpstr>
      <vt:lpstr>Intro to Business </vt:lpstr>
      <vt:lpstr>GOALS</vt:lpstr>
      <vt:lpstr>Consumer Movement</vt:lpstr>
      <vt:lpstr>Consumer Movement</vt:lpstr>
      <vt:lpstr>Your Consumer Rights</vt:lpstr>
      <vt:lpstr>Your Consumer Rights</vt:lpstr>
      <vt:lpstr>Exercising Your Consumer Rights</vt:lpstr>
      <vt:lpstr>The Right to be Informed</vt:lpstr>
      <vt:lpstr>The Right to Safety</vt:lpstr>
      <vt:lpstr>The Right to Choose</vt:lpstr>
      <vt:lpstr>The Right to be Heard</vt:lpstr>
      <vt:lpstr>The Right to a Remedy</vt:lpstr>
      <vt:lpstr>The Right to a Remedy</vt:lpstr>
      <vt:lpstr>The Right to Consumer Education</vt:lpstr>
      <vt:lpstr>The Right to Service</vt:lpstr>
      <vt:lpstr>Your Consumer Responsibilities</vt:lpstr>
      <vt:lpstr>Be Honest</vt:lpstr>
      <vt:lpstr>Be Reasonable</vt:lpstr>
      <vt:lpstr>Report Unethical Practices</vt:lpstr>
      <vt:lpstr>Be Informed</vt:lpstr>
      <vt:lpstr>Be Involved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Sundling, Jessica</dc:creator>
  <cp:lastModifiedBy>Jessica Sundling</cp:lastModifiedBy>
  <cp:revision>253</cp:revision>
  <dcterms:created xsi:type="dcterms:W3CDTF">1601-01-01T00:00:00Z</dcterms:created>
  <dcterms:modified xsi:type="dcterms:W3CDTF">2015-05-04T16:42:03Z</dcterms:modified>
</cp:coreProperties>
</file>